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rawings/legacyDiagramText1.bin" ContentType="application/vnd.ms-office.legacyDiagramText"/>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Lst>
  <p:notesMasterIdLst>
    <p:notesMasterId r:id="rId72"/>
  </p:notesMasterIdLst>
  <p:handoutMasterIdLst>
    <p:handoutMasterId r:id="rId73"/>
  </p:handoutMasterIdLst>
  <p:sldIdLst>
    <p:sldId id="256" r:id="rId4"/>
    <p:sldId id="358" r:id="rId5"/>
    <p:sldId id="1145" r:id="rId6"/>
    <p:sldId id="1146" r:id="rId7"/>
    <p:sldId id="1147" r:id="rId8"/>
    <p:sldId id="1148" r:id="rId9"/>
    <p:sldId id="1149" r:id="rId10"/>
    <p:sldId id="1244" r:id="rId11"/>
    <p:sldId id="1153" r:id="rId12"/>
    <p:sldId id="1245" r:id="rId13"/>
    <p:sldId id="1151" r:id="rId14"/>
    <p:sldId id="607" r:id="rId15"/>
    <p:sldId id="1157" r:id="rId16"/>
    <p:sldId id="1123" r:id="rId17"/>
    <p:sldId id="1155" r:id="rId18"/>
    <p:sldId id="1156" r:id="rId19"/>
    <p:sldId id="1130" r:id="rId20"/>
    <p:sldId id="1131" r:id="rId21"/>
    <p:sldId id="1140" r:id="rId22"/>
    <p:sldId id="1139" r:id="rId23"/>
    <p:sldId id="1144" r:id="rId24"/>
    <p:sldId id="1247" r:id="rId25"/>
    <p:sldId id="1214" r:id="rId26"/>
    <p:sldId id="1142" r:id="rId27"/>
    <p:sldId id="1143" r:id="rId28"/>
    <p:sldId id="1141" r:id="rId29"/>
    <p:sldId id="1257" r:id="rId30"/>
    <p:sldId id="1158" r:id="rId31"/>
    <p:sldId id="1159" r:id="rId32"/>
    <p:sldId id="1215" r:id="rId33"/>
    <p:sldId id="1211" r:id="rId34"/>
    <p:sldId id="1216" r:id="rId35"/>
    <p:sldId id="1160" r:id="rId36"/>
    <p:sldId id="1212" r:id="rId37"/>
    <p:sldId id="1209" r:id="rId38"/>
    <p:sldId id="1243" r:id="rId39"/>
    <p:sldId id="1217" r:id="rId40"/>
    <p:sldId id="1218" r:id="rId41"/>
    <p:sldId id="1220" r:id="rId42"/>
    <p:sldId id="1221" r:id="rId43"/>
    <p:sldId id="1246" r:id="rId44"/>
    <p:sldId id="1254" r:id="rId45"/>
    <p:sldId id="1224" r:id="rId46"/>
    <p:sldId id="1225" r:id="rId47"/>
    <p:sldId id="1227" r:id="rId48"/>
    <p:sldId id="1226" r:id="rId49"/>
    <p:sldId id="1222" r:id="rId50"/>
    <p:sldId id="1229" r:id="rId51"/>
    <p:sldId id="1230" r:id="rId52"/>
    <p:sldId id="1228" r:id="rId53"/>
    <p:sldId id="1231" r:id="rId54"/>
    <p:sldId id="1232" r:id="rId55"/>
    <p:sldId id="1234" r:id="rId56"/>
    <p:sldId id="1235" r:id="rId57"/>
    <p:sldId id="1242" r:id="rId58"/>
    <p:sldId id="1236" r:id="rId59"/>
    <p:sldId id="1213" r:id="rId60"/>
    <p:sldId id="1238" r:id="rId61"/>
    <p:sldId id="1186" r:id="rId62"/>
    <p:sldId id="1240" r:id="rId63"/>
    <p:sldId id="1187" r:id="rId64"/>
    <p:sldId id="1259" r:id="rId65"/>
    <p:sldId id="1258" r:id="rId66"/>
    <p:sldId id="1248" r:id="rId67"/>
    <p:sldId id="1249" r:id="rId68"/>
    <p:sldId id="1250" r:id="rId69"/>
    <p:sldId id="1251" r:id="rId70"/>
    <p:sldId id="1252" r:id="rId71"/>
  </p:sldIdLst>
  <p:sldSz cx="9144000" cy="6858000" type="screen4x3"/>
  <p:notesSz cx="6858000" cy="9296400"/>
  <p:defaultTextStyle>
    <a:defPPr>
      <a:defRPr lang="en-US"/>
    </a:defPPr>
    <a:lvl1pPr algn="l" rtl="0" fontAlgn="base">
      <a:spcBef>
        <a:spcPct val="0"/>
      </a:spcBef>
      <a:spcAft>
        <a:spcPct val="0"/>
      </a:spcAft>
      <a:defRPr sz="1400" b="1" kern="1200">
        <a:solidFill>
          <a:srgbClr val="061F3F"/>
        </a:solidFill>
        <a:latin typeface="Arial" charset="0"/>
        <a:ea typeface="+mn-ea"/>
        <a:cs typeface="Arial" charset="0"/>
      </a:defRPr>
    </a:lvl1pPr>
    <a:lvl2pPr marL="457200" algn="l" rtl="0" fontAlgn="base">
      <a:spcBef>
        <a:spcPct val="0"/>
      </a:spcBef>
      <a:spcAft>
        <a:spcPct val="0"/>
      </a:spcAft>
      <a:defRPr sz="1400" b="1" kern="1200">
        <a:solidFill>
          <a:srgbClr val="061F3F"/>
        </a:solidFill>
        <a:latin typeface="Arial" charset="0"/>
        <a:ea typeface="+mn-ea"/>
        <a:cs typeface="Arial" charset="0"/>
      </a:defRPr>
    </a:lvl2pPr>
    <a:lvl3pPr marL="914400" algn="l" rtl="0" fontAlgn="base">
      <a:spcBef>
        <a:spcPct val="0"/>
      </a:spcBef>
      <a:spcAft>
        <a:spcPct val="0"/>
      </a:spcAft>
      <a:defRPr sz="1400" b="1" kern="1200">
        <a:solidFill>
          <a:srgbClr val="061F3F"/>
        </a:solidFill>
        <a:latin typeface="Arial" charset="0"/>
        <a:ea typeface="+mn-ea"/>
        <a:cs typeface="Arial" charset="0"/>
      </a:defRPr>
    </a:lvl3pPr>
    <a:lvl4pPr marL="1371600" algn="l" rtl="0" fontAlgn="base">
      <a:spcBef>
        <a:spcPct val="0"/>
      </a:spcBef>
      <a:spcAft>
        <a:spcPct val="0"/>
      </a:spcAft>
      <a:defRPr sz="1400" b="1" kern="1200">
        <a:solidFill>
          <a:srgbClr val="061F3F"/>
        </a:solidFill>
        <a:latin typeface="Arial" charset="0"/>
        <a:ea typeface="+mn-ea"/>
        <a:cs typeface="Arial" charset="0"/>
      </a:defRPr>
    </a:lvl4pPr>
    <a:lvl5pPr marL="1828800" algn="l" rtl="0" fontAlgn="base">
      <a:spcBef>
        <a:spcPct val="0"/>
      </a:spcBef>
      <a:spcAft>
        <a:spcPct val="0"/>
      </a:spcAft>
      <a:defRPr sz="1400" b="1" kern="1200">
        <a:solidFill>
          <a:srgbClr val="061F3F"/>
        </a:solidFill>
        <a:latin typeface="Arial" charset="0"/>
        <a:ea typeface="+mn-ea"/>
        <a:cs typeface="Arial" charset="0"/>
      </a:defRPr>
    </a:lvl5pPr>
    <a:lvl6pPr marL="2286000" algn="l" defTabSz="914400" rtl="0" eaLnBrk="1" latinLnBrk="0" hangingPunct="1">
      <a:defRPr sz="1400" b="1" kern="1200">
        <a:solidFill>
          <a:srgbClr val="061F3F"/>
        </a:solidFill>
        <a:latin typeface="Arial" charset="0"/>
        <a:ea typeface="+mn-ea"/>
        <a:cs typeface="Arial" charset="0"/>
      </a:defRPr>
    </a:lvl6pPr>
    <a:lvl7pPr marL="2743200" algn="l" defTabSz="914400" rtl="0" eaLnBrk="1" latinLnBrk="0" hangingPunct="1">
      <a:defRPr sz="1400" b="1" kern="1200">
        <a:solidFill>
          <a:srgbClr val="061F3F"/>
        </a:solidFill>
        <a:latin typeface="Arial" charset="0"/>
        <a:ea typeface="+mn-ea"/>
        <a:cs typeface="Arial" charset="0"/>
      </a:defRPr>
    </a:lvl7pPr>
    <a:lvl8pPr marL="3200400" algn="l" defTabSz="914400" rtl="0" eaLnBrk="1" latinLnBrk="0" hangingPunct="1">
      <a:defRPr sz="1400" b="1" kern="1200">
        <a:solidFill>
          <a:srgbClr val="061F3F"/>
        </a:solidFill>
        <a:latin typeface="Arial" charset="0"/>
        <a:ea typeface="+mn-ea"/>
        <a:cs typeface="Arial" charset="0"/>
      </a:defRPr>
    </a:lvl8pPr>
    <a:lvl9pPr marL="3657600" algn="l" defTabSz="914400" rtl="0" eaLnBrk="1" latinLnBrk="0" hangingPunct="1">
      <a:defRPr sz="1400" b="1" kern="1200">
        <a:solidFill>
          <a:srgbClr val="061F3F"/>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FF57"/>
    <a:srgbClr val="FFFFFF"/>
    <a:srgbClr val="FFFFB3"/>
    <a:srgbClr val="FFFFF3"/>
    <a:srgbClr val="000000"/>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9752" autoAdjust="0"/>
  </p:normalViewPr>
  <p:slideViewPr>
    <p:cSldViewPr>
      <p:cViewPr varScale="1">
        <p:scale>
          <a:sx n="101" d="100"/>
          <a:sy n="101" d="100"/>
        </p:scale>
        <p:origin x="-9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7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78" Type="http://schemas.microsoft.com/office/2006/relationships/legacyDocTextInfo" Target="legacyDocTextInfo.bin"/><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7.vml.rels><?xml version="1.0" encoding="UTF-8" standalone="yes"?>
<Relationships xmlns="http://schemas.openxmlformats.org/package/2006/relationships"><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85946" tIns="42972" rIns="85946" bIns="42972" numCol="1" anchor="t" anchorCtr="0" compatLnSpc="1">
            <a:prstTxWarp prst="textNoShape">
              <a:avLst/>
            </a:prstTxWarp>
          </a:bodyPr>
          <a:lstStyle>
            <a:lvl1pPr defTabSz="858838">
              <a:defRPr sz="1100" b="0">
                <a:solidFill>
                  <a:schemeClr val="tx1"/>
                </a:solidFill>
              </a:defRPr>
            </a:lvl1pPr>
          </a:lstStyle>
          <a:p>
            <a:pPr>
              <a:defRPr/>
            </a:pPr>
            <a:endParaRPr lang="en-US"/>
          </a:p>
        </p:txBody>
      </p:sp>
      <p:sp>
        <p:nvSpPr>
          <p:cNvPr id="604163" name="Rectangle 3"/>
          <p:cNvSpPr>
            <a:spLocks noGrp="1" noChangeArrowheads="1"/>
          </p:cNvSpPr>
          <p:nvPr>
            <p:ph type="dt" sz="quarter" idx="1"/>
          </p:nvPr>
        </p:nvSpPr>
        <p:spPr bwMode="auto">
          <a:xfrm>
            <a:off x="3884613" y="0"/>
            <a:ext cx="2971800" cy="463550"/>
          </a:xfrm>
          <a:prstGeom prst="rect">
            <a:avLst/>
          </a:prstGeom>
          <a:noFill/>
          <a:ln w="9525">
            <a:noFill/>
            <a:miter lim="800000"/>
            <a:headEnd/>
            <a:tailEnd/>
          </a:ln>
        </p:spPr>
        <p:txBody>
          <a:bodyPr vert="horz" wrap="square" lIns="85946" tIns="42972" rIns="85946" bIns="42972" numCol="1" anchor="t" anchorCtr="0" compatLnSpc="1">
            <a:prstTxWarp prst="textNoShape">
              <a:avLst/>
            </a:prstTxWarp>
          </a:bodyPr>
          <a:lstStyle>
            <a:lvl1pPr algn="r" defTabSz="858838">
              <a:defRPr sz="1100" b="0">
                <a:solidFill>
                  <a:schemeClr val="tx1"/>
                </a:solidFill>
              </a:defRPr>
            </a:lvl1pPr>
          </a:lstStyle>
          <a:p>
            <a:pPr>
              <a:defRPr/>
            </a:pPr>
            <a:endParaRPr lang="en-US"/>
          </a:p>
        </p:txBody>
      </p:sp>
      <p:sp>
        <p:nvSpPr>
          <p:cNvPr id="604164"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p:spPr>
        <p:txBody>
          <a:bodyPr vert="horz" wrap="square" lIns="85946" tIns="42972" rIns="85946" bIns="42972" numCol="1" anchor="b" anchorCtr="0" compatLnSpc="1">
            <a:prstTxWarp prst="textNoShape">
              <a:avLst/>
            </a:prstTxWarp>
          </a:bodyPr>
          <a:lstStyle>
            <a:lvl1pPr defTabSz="858838">
              <a:defRPr sz="1100" b="0">
                <a:solidFill>
                  <a:schemeClr val="tx1"/>
                </a:solidFill>
              </a:defRPr>
            </a:lvl1pPr>
          </a:lstStyle>
          <a:p>
            <a:pPr>
              <a:defRPr/>
            </a:pPr>
            <a:endParaRPr lang="en-US"/>
          </a:p>
        </p:txBody>
      </p:sp>
      <p:sp>
        <p:nvSpPr>
          <p:cNvPr id="604165"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85946" tIns="42972" rIns="85946" bIns="42972" numCol="1" anchor="b" anchorCtr="0" compatLnSpc="1">
            <a:prstTxWarp prst="textNoShape">
              <a:avLst/>
            </a:prstTxWarp>
          </a:bodyPr>
          <a:lstStyle>
            <a:lvl1pPr algn="r" defTabSz="858838">
              <a:defRPr sz="1100" b="0">
                <a:solidFill>
                  <a:schemeClr val="tx1"/>
                </a:solidFill>
              </a:defRPr>
            </a:lvl1pPr>
          </a:lstStyle>
          <a:p>
            <a:pPr>
              <a:defRPr/>
            </a:pPr>
            <a:fld id="{3383B177-A849-4E8F-B278-C8ED1B20B47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3550"/>
          </a:xfrm>
          <a:prstGeom prst="rect">
            <a:avLst/>
          </a:prstGeom>
          <a:noFill/>
          <a:ln w="9525">
            <a:noFill/>
            <a:miter lim="800000"/>
            <a:headEnd/>
            <a:tailEnd/>
          </a:ln>
        </p:spPr>
        <p:txBody>
          <a:bodyPr vert="horz" wrap="square" lIns="90827" tIns="45413" rIns="90827" bIns="45413" numCol="1" anchor="t" anchorCtr="0" compatLnSpc="1">
            <a:prstTxWarp prst="textNoShape">
              <a:avLst/>
            </a:prstTxWarp>
          </a:bodyPr>
          <a:lstStyle>
            <a:lvl1pPr defTabSz="909638">
              <a:defRPr sz="1100" b="0">
                <a:solidFill>
                  <a:schemeClr val="tx1"/>
                </a:solidFill>
              </a:defRPr>
            </a:lvl1pPr>
          </a:lstStyle>
          <a:p>
            <a:pPr>
              <a:defRPr/>
            </a:pPr>
            <a:endParaRPr lang="en-US"/>
          </a:p>
        </p:txBody>
      </p:sp>
      <p:sp>
        <p:nvSpPr>
          <p:cNvPr id="14339" name="Rectangle 3"/>
          <p:cNvSpPr>
            <a:spLocks noGrp="1" noChangeArrowheads="1"/>
          </p:cNvSpPr>
          <p:nvPr>
            <p:ph type="dt" idx="1"/>
          </p:nvPr>
        </p:nvSpPr>
        <p:spPr bwMode="auto">
          <a:xfrm>
            <a:off x="3884613" y="0"/>
            <a:ext cx="2971800" cy="463550"/>
          </a:xfrm>
          <a:prstGeom prst="rect">
            <a:avLst/>
          </a:prstGeom>
          <a:noFill/>
          <a:ln w="9525">
            <a:noFill/>
            <a:miter lim="800000"/>
            <a:headEnd/>
            <a:tailEnd/>
          </a:ln>
        </p:spPr>
        <p:txBody>
          <a:bodyPr vert="horz" wrap="square" lIns="90827" tIns="45413" rIns="90827" bIns="45413" numCol="1" anchor="t" anchorCtr="0" compatLnSpc="1">
            <a:prstTxWarp prst="textNoShape">
              <a:avLst/>
            </a:prstTxWarp>
          </a:bodyPr>
          <a:lstStyle>
            <a:lvl1pPr algn="r" defTabSz="909638">
              <a:defRPr sz="1100" b="0">
                <a:solidFill>
                  <a:schemeClr val="tx1"/>
                </a:solidFill>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08075" y="698500"/>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6425"/>
            <a:ext cx="5489575" cy="4181475"/>
          </a:xfrm>
          <a:prstGeom prst="rect">
            <a:avLst/>
          </a:prstGeom>
          <a:noFill/>
          <a:ln w="9525">
            <a:noFill/>
            <a:miter lim="800000"/>
            <a:headEnd/>
            <a:tailEnd/>
          </a:ln>
        </p:spPr>
        <p:txBody>
          <a:bodyPr vert="horz" wrap="square" lIns="90827" tIns="45413" rIns="90827" bIns="454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p:spPr>
        <p:txBody>
          <a:bodyPr vert="horz" wrap="square" lIns="90827" tIns="45413" rIns="90827" bIns="45413" numCol="1" anchor="b" anchorCtr="0" compatLnSpc="1">
            <a:prstTxWarp prst="textNoShape">
              <a:avLst/>
            </a:prstTxWarp>
          </a:bodyPr>
          <a:lstStyle>
            <a:lvl1pPr defTabSz="909638">
              <a:defRPr sz="1100" b="0">
                <a:solidFill>
                  <a:schemeClr val="tx1"/>
                </a:solidFill>
              </a:defRPr>
            </a:lvl1pPr>
          </a:lstStyle>
          <a:p>
            <a:pPr>
              <a:defRPr/>
            </a:pPr>
            <a:endParaRPr lang="en-US"/>
          </a:p>
        </p:txBody>
      </p:sp>
      <p:sp>
        <p:nvSpPr>
          <p:cNvPr id="14343"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0827" tIns="45413" rIns="90827" bIns="45413" numCol="1" anchor="b" anchorCtr="0" compatLnSpc="1">
            <a:prstTxWarp prst="textNoShape">
              <a:avLst/>
            </a:prstTxWarp>
          </a:bodyPr>
          <a:lstStyle>
            <a:lvl1pPr algn="r" defTabSz="909638">
              <a:defRPr sz="1100" b="0">
                <a:solidFill>
                  <a:schemeClr val="tx1"/>
                </a:solidFill>
              </a:defRPr>
            </a:lvl1pPr>
          </a:lstStyle>
          <a:p>
            <a:pPr>
              <a:defRPr/>
            </a:pPr>
            <a:fld id="{6400F276-0D94-4EEE-A14E-1AD2429784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12"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EDB81BB-565A-4254-AE68-50667BC60DB3}" type="slidenum">
              <a:rPr lang="en-US" smtClean="0"/>
              <a:pPr/>
              <a:t>1</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7"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27" tIns="45413" rIns="90827" bIns="45413" anchor="b"/>
          <a:lstStyle/>
          <a:p>
            <a:pPr algn="r" defTabSz="909638"/>
            <a:fld id="{A8D105E7-10F6-4FFB-B185-A089FFB7DC30}" type="slidenum">
              <a:rPr lang="en-US" sz="1100" b="0">
                <a:solidFill>
                  <a:schemeClr val="tx1"/>
                </a:solidFill>
              </a:rPr>
              <a:pPr algn="r" defTabSz="909638"/>
              <a:t>68</a:t>
            </a:fld>
            <a:endParaRPr lang="en-US" sz="1100" b="0">
              <a:solidFill>
                <a:schemeClr val="tx1"/>
              </a:solidFill>
            </a:endParaRPr>
          </a:p>
        </p:txBody>
      </p:sp>
      <p:sp>
        <p:nvSpPr>
          <p:cNvPr id="792578"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98" tIns="45350" rIns="90698" bIns="45350" anchor="b"/>
          <a:lstStyle/>
          <a:p>
            <a:pPr algn="r" defTabSz="909638"/>
            <a:fld id="{85E4F1D9-E6BE-40C3-B17D-7781CC972028}" type="slidenum">
              <a:rPr lang="en-US" sz="1100" b="0">
                <a:solidFill>
                  <a:schemeClr val="tx1"/>
                </a:solidFill>
              </a:rPr>
              <a:pPr algn="r" defTabSz="909638"/>
              <a:t>68</a:t>
            </a:fld>
            <a:endParaRPr lang="en-US" sz="1100" b="0">
              <a:solidFill>
                <a:schemeClr val="tx1"/>
              </a:solidFill>
            </a:endParaRPr>
          </a:p>
        </p:txBody>
      </p:sp>
      <p:sp>
        <p:nvSpPr>
          <p:cNvPr id="792579"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85" tIns="45344" rIns="90685" bIns="45344" anchor="b"/>
          <a:lstStyle/>
          <a:p>
            <a:pPr algn="r" defTabSz="909638"/>
            <a:fld id="{47846472-298D-414E-A50B-3FBF5D98C3C1}" type="slidenum">
              <a:rPr lang="en-US" sz="1100" b="0">
                <a:solidFill>
                  <a:schemeClr val="tx1"/>
                </a:solidFill>
              </a:rPr>
              <a:pPr algn="r" defTabSz="909638"/>
              <a:t>68</a:t>
            </a:fld>
            <a:endParaRPr lang="en-US" sz="1100" b="0">
              <a:solidFill>
                <a:schemeClr val="tx1"/>
              </a:solidFill>
            </a:endParaRPr>
          </a:p>
        </p:txBody>
      </p:sp>
      <p:sp>
        <p:nvSpPr>
          <p:cNvPr id="792580" name="Rectangle 7"/>
          <p:cNvSpPr txBox="1">
            <a:spLocks noGrp="1" noChangeArrowheads="1"/>
          </p:cNvSpPr>
          <p:nvPr/>
        </p:nvSpPr>
        <p:spPr bwMode="auto">
          <a:xfrm>
            <a:off x="3890963" y="8826500"/>
            <a:ext cx="2965450" cy="468313"/>
          </a:xfrm>
          <a:prstGeom prst="rect">
            <a:avLst/>
          </a:prstGeom>
          <a:noFill/>
          <a:ln w="9525">
            <a:noFill/>
            <a:miter lim="800000"/>
            <a:headEnd/>
            <a:tailEnd/>
          </a:ln>
        </p:spPr>
        <p:txBody>
          <a:bodyPr lIns="89774" tIns="44886" rIns="89774" bIns="44886" anchor="b"/>
          <a:lstStyle/>
          <a:p>
            <a:pPr algn="r" defTabSz="895350"/>
            <a:fld id="{0D07EA66-8FE0-4B7F-820A-C0398D7E6FAD}" type="slidenum">
              <a:rPr lang="en-US" sz="1100" b="0">
                <a:solidFill>
                  <a:schemeClr val="tx1"/>
                </a:solidFill>
              </a:rPr>
              <a:pPr algn="r" defTabSz="895350"/>
              <a:t>68</a:t>
            </a:fld>
            <a:endParaRPr lang="en-US" sz="1100" b="0">
              <a:solidFill>
                <a:schemeClr val="tx1"/>
              </a:solidFill>
            </a:endParaRPr>
          </a:p>
        </p:txBody>
      </p:sp>
      <p:sp>
        <p:nvSpPr>
          <p:cNvPr id="792581" name="Rectangle 2"/>
          <p:cNvSpPr>
            <a:spLocks noGrp="1" noRot="1" noChangeAspect="1" noChangeArrowheads="1" noTextEdit="1"/>
          </p:cNvSpPr>
          <p:nvPr>
            <p:ph type="sldImg"/>
          </p:nvPr>
        </p:nvSpPr>
        <p:spPr>
          <a:ln/>
        </p:spPr>
      </p:sp>
      <p:sp>
        <p:nvSpPr>
          <p:cNvPr id="792582" name="Rectangle 3"/>
          <p:cNvSpPr>
            <a:spLocks noGrp="1" noChangeArrowheads="1"/>
          </p:cNvSpPr>
          <p:nvPr>
            <p:ph type="body" idx="1"/>
          </p:nvPr>
        </p:nvSpPr>
        <p:spPr>
          <a:xfrm>
            <a:off x="685800" y="4416425"/>
            <a:ext cx="5491163" cy="4181475"/>
          </a:xfrm>
          <a:noFill/>
          <a:ln/>
        </p:spPr>
        <p:txBody>
          <a:bodyPr lIns="89774" tIns="44886" rIns="89774" bIns="44886"/>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97829EFF-F15E-47BD-B437-35A23AD2ED60}" type="slidenum">
              <a:rPr lang="en-US" smtClean="0"/>
              <a:pPr/>
              <a:t>2</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27" tIns="45413" rIns="90827" bIns="45413" anchor="b"/>
          <a:lstStyle/>
          <a:p>
            <a:pPr algn="r" defTabSz="909638"/>
            <a:fld id="{4D0C4F09-18A0-433F-9EAA-56AF4F488FCF}" type="slidenum">
              <a:rPr lang="en-US" sz="1100" b="0">
                <a:solidFill>
                  <a:schemeClr val="tx1"/>
                </a:solidFill>
              </a:rPr>
              <a:pPr algn="r" defTabSz="909638"/>
              <a:t>4</a:t>
            </a:fld>
            <a:endParaRPr lang="en-US" sz="1100" b="0">
              <a:solidFill>
                <a:schemeClr val="tx1"/>
              </a:solidFill>
            </a:endParaRPr>
          </a:p>
        </p:txBody>
      </p:sp>
      <p:sp>
        <p:nvSpPr>
          <p:cNvPr id="50178" name="Rectangle 2"/>
          <p:cNvSpPr>
            <a:spLocks noGrp="1" noRot="1" noChangeAspect="1" noChangeArrowheads="1" noTextEdit="1"/>
          </p:cNvSpPr>
          <p:nvPr>
            <p:ph type="sldImg"/>
          </p:nvPr>
        </p:nvSpPr>
        <p:spPr>
          <a:xfrm>
            <a:off x="588963" y="373063"/>
            <a:ext cx="5702300" cy="4276725"/>
          </a:xfrm>
          <a:ln/>
        </p:spPr>
      </p:sp>
      <p:sp>
        <p:nvSpPr>
          <p:cNvPr id="50179" name="Rectangle 3"/>
          <p:cNvSpPr>
            <a:spLocks noGrp="1" noChangeArrowheads="1"/>
          </p:cNvSpPr>
          <p:nvPr>
            <p:ph type="body" idx="1"/>
          </p:nvPr>
        </p:nvSpPr>
        <p:spPr>
          <a:xfrm>
            <a:off x="687388" y="4416425"/>
            <a:ext cx="5483225" cy="4181475"/>
          </a:xfrm>
          <a:noFill/>
          <a:ln/>
        </p:spPr>
        <p:txBody>
          <a:bodyPr lIns="88959" tIns="44480" rIns="88959" bIns="44480"/>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Rectangle 2"/>
          <p:cNvSpPr>
            <a:spLocks noGrp="1" noRot="1" noChangeAspect="1" noChangeArrowheads="1" noTextEdit="1"/>
          </p:cNvSpPr>
          <p:nvPr>
            <p:ph type="sldImg"/>
          </p:nvPr>
        </p:nvSpPr>
        <p:spPr>
          <a:ln/>
        </p:spPr>
      </p:sp>
      <p:sp>
        <p:nvSpPr>
          <p:cNvPr id="766978" name="Rectangle 3"/>
          <p:cNvSpPr>
            <a:spLocks noGrp="1" noChangeArrowheads="1"/>
          </p:cNvSpPr>
          <p:nvPr>
            <p:ph type="body" idx="1"/>
          </p:nvPr>
        </p:nvSpPr>
        <p:spPr>
          <a:xfrm>
            <a:off x="685800" y="4418013"/>
            <a:ext cx="5486400" cy="4179887"/>
          </a:xfrm>
          <a:noFill/>
          <a:ln/>
        </p:spPr>
        <p:txBody>
          <a:bodyPr lIns="92563" tIns="46281" rIns="92563" bIns="46281"/>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Rectangle 2"/>
          <p:cNvSpPr>
            <a:spLocks noGrp="1" noRot="1" noChangeAspect="1" noChangeArrowheads="1" noTextEdit="1"/>
          </p:cNvSpPr>
          <p:nvPr>
            <p:ph type="sldImg"/>
          </p:nvPr>
        </p:nvSpPr>
        <p:spPr>
          <a:ln/>
        </p:spPr>
      </p:sp>
      <p:sp>
        <p:nvSpPr>
          <p:cNvPr id="770050" name="Rectangle 3"/>
          <p:cNvSpPr>
            <a:spLocks noGrp="1" noChangeArrowheads="1"/>
          </p:cNvSpPr>
          <p:nvPr>
            <p:ph type="body" idx="1"/>
          </p:nvPr>
        </p:nvSpPr>
        <p:spPr>
          <a:xfrm>
            <a:off x="685800" y="4418013"/>
            <a:ext cx="5486400" cy="4179887"/>
          </a:xfrm>
          <a:noFill/>
          <a:ln/>
        </p:spPr>
        <p:txBody>
          <a:bodyPr lIns="92563" tIns="46281" rIns="92563" bIns="46281"/>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18" tIns="45409" rIns="90818" bIns="45409" anchor="b"/>
          <a:lstStyle/>
          <a:p>
            <a:pPr algn="r" defTabSz="909638"/>
            <a:fld id="{7D5532E6-1A2D-421C-8BAA-F2442C95DB40}" type="slidenum">
              <a:rPr lang="en-US" sz="1100" b="0">
                <a:solidFill>
                  <a:schemeClr val="tx1"/>
                </a:solidFill>
              </a:rPr>
              <a:pPr algn="r" defTabSz="909638"/>
              <a:t>64</a:t>
            </a:fld>
            <a:endParaRPr lang="en-US" sz="1100" b="0">
              <a:solidFill>
                <a:schemeClr val="tx1"/>
              </a:solidFill>
            </a:endParaRPr>
          </a:p>
        </p:txBody>
      </p:sp>
      <p:sp>
        <p:nvSpPr>
          <p:cNvPr id="784386"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89" tIns="45346" rIns="90689" bIns="45346" anchor="b"/>
          <a:lstStyle/>
          <a:p>
            <a:pPr algn="r" defTabSz="909638"/>
            <a:fld id="{EEA9606F-0C9C-4AC7-93B7-C22E4D0D353E}" type="slidenum">
              <a:rPr lang="en-US" sz="1100" b="0">
                <a:solidFill>
                  <a:schemeClr val="tx1"/>
                </a:solidFill>
              </a:rPr>
              <a:pPr algn="r" defTabSz="909638"/>
              <a:t>64</a:t>
            </a:fld>
            <a:endParaRPr lang="en-US" sz="1100" b="0">
              <a:solidFill>
                <a:schemeClr val="tx1"/>
              </a:solidFill>
            </a:endParaRPr>
          </a:p>
        </p:txBody>
      </p:sp>
      <p:sp>
        <p:nvSpPr>
          <p:cNvPr id="784387"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77" tIns="45339" rIns="90677" bIns="45339" anchor="b"/>
          <a:lstStyle/>
          <a:p>
            <a:pPr algn="r" defTabSz="909638"/>
            <a:fld id="{C91C7C19-D018-43D0-BA46-F80BF65400DB}" type="slidenum">
              <a:rPr lang="en-US" sz="1100" b="0">
                <a:solidFill>
                  <a:schemeClr val="tx1"/>
                </a:solidFill>
              </a:rPr>
              <a:pPr algn="r" defTabSz="909638"/>
              <a:t>64</a:t>
            </a:fld>
            <a:endParaRPr lang="en-US" sz="1100" b="0">
              <a:solidFill>
                <a:schemeClr val="tx1"/>
              </a:solidFill>
            </a:endParaRPr>
          </a:p>
        </p:txBody>
      </p:sp>
      <p:sp>
        <p:nvSpPr>
          <p:cNvPr id="784388" name="Rectangle 7"/>
          <p:cNvSpPr txBox="1">
            <a:spLocks noGrp="1" noChangeArrowheads="1"/>
          </p:cNvSpPr>
          <p:nvPr/>
        </p:nvSpPr>
        <p:spPr bwMode="auto">
          <a:xfrm>
            <a:off x="3890963" y="8826500"/>
            <a:ext cx="2965450" cy="468313"/>
          </a:xfrm>
          <a:prstGeom prst="rect">
            <a:avLst/>
          </a:prstGeom>
          <a:noFill/>
          <a:ln w="9525">
            <a:noFill/>
            <a:miter lim="800000"/>
            <a:headEnd/>
            <a:tailEnd/>
          </a:ln>
        </p:spPr>
        <p:txBody>
          <a:bodyPr lIns="89766" tIns="44882" rIns="89766" bIns="44882" anchor="b"/>
          <a:lstStyle/>
          <a:p>
            <a:pPr algn="r" defTabSz="895350"/>
            <a:fld id="{C0719A33-CBA1-4576-9870-9041FB451149}" type="slidenum">
              <a:rPr lang="en-US" sz="1100" b="0">
                <a:solidFill>
                  <a:schemeClr val="tx1"/>
                </a:solidFill>
              </a:rPr>
              <a:pPr algn="r" defTabSz="895350"/>
              <a:t>64</a:t>
            </a:fld>
            <a:endParaRPr lang="en-US" sz="1100" b="0">
              <a:solidFill>
                <a:schemeClr val="tx1"/>
              </a:solidFill>
            </a:endParaRPr>
          </a:p>
        </p:txBody>
      </p:sp>
      <p:sp>
        <p:nvSpPr>
          <p:cNvPr id="784389" name="Rectangle 2"/>
          <p:cNvSpPr>
            <a:spLocks noGrp="1" noRot="1" noChangeAspect="1" noChangeArrowheads="1" noTextEdit="1"/>
          </p:cNvSpPr>
          <p:nvPr>
            <p:ph type="sldImg"/>
          </p:nvPr>
        </p:nvSpPr>
        <p:spPr>
          <a:ln/>
        </p:spPr>
      </p:sp>
      <p:sp>
        <p:nvSpPr>
          <p:cNvPr id="784390" name="Rectangle 3"/>
          <p:cNvSpPr>
            <a:spLocks noGrp="1" noChangeArrowheads="1"/>
          </p:cNvSpPr>
          <p:nvPr>
            <p:ph type="body" idx="1"/>
          </p:nvPr>
        </p:nvSpPr>
        <p:spPr>
          <a:xfrm>
            <a:off x="685800" y="4416425"/>
            <a:ext cx="5491163" cy="4181475"/>
          </a:xfrm>
          <a:noFill/>
          <a:ln/>
        </p:spPr>
        <p:txBody>
          <a:bodyPr lIns="89766" tIns="44882" rIns="89766" bIns="44882"/>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3"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18" tIns="45409" rIns="90818" bIns="45409" anchor="b"/>
          <a:lstStyle/>
          <a:p>
            <a:pPr algn="r" defTabSz="909638"/>
            <a:fld id="{CE8C23CA-1C8A-4192-B94E-781EADA84CB1}" type="slidenum">
              <a:rPr lang="en-US" sz="1100" b="0">
                <a:solidFill>
                  <a:schemeClr val="tx1"/>
                </a:solidFill>
              </a:rPr>
              <a:pPr algn="r" defTabSz="909638"/>
              <a:t>65</a:t>
            </a:fld>
            <a:endParaRPr lang="en-US" sz="1100" b="0">
              <a:solidFill>
                <a:schemeClr val="tx1"/>
              </a:solidFill>
            </a:endParaRPr>
          </a:p>
        </p:txBody>
      </p:sp>
      <p:sp>
        <p:nvSpPr>
          <p:cNvPr id="786434"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89" tIns="45346" rIns="90689" bIns="45346" anchor="b"/>
          <a:lstStyle/>
          <a:p>
            <a:pPr algn="r" defTabSz="909638"/>
            <a:fld id="{29DA8FDC-2B3C-4425-B7A0-E091F9E7ED34}" type="slidenum">
              <a:rPr lang="en-US" sz="1100" b="0">
                <a:solidFill>
                  <a:schemeClr val="tx1"/>
                </a:solidFill>
              </a:rPr>
              <a:pPr algn="r" defTabSz="909638"/>
              <a:t>65</a:t>
            </a:fld>
            <a:endParaRPr lang="en-US" sz="1100" b="0">
              <a:solidFill>
                <a:schemeClr val="tx1"/>
              </a:solidFill>
            </a:endParaRPr>
          </a:p>
        </p:txBody>
      </p:sp>
      <p:sp>
        <p:nvSpPr>
          <p:cNvPr id="786435"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77" tIns="45339" rIns="90677" bIns="45339" anchor="b"/>
          <a:lstStyle/>
          <a:p>
            <a:pPr algn="r" defTabSz="909638"/>
            <a:fld id="{88CB3D35-A113-4D83-A910-497ACE996D74}" type="slidenum">
              <a:rPr lang="en-US" sz="1100" b="0">
                <a:solidFill>
                  <a:schemeClr val="tx1"/>
                </a:solidFill>
              </a:rPr>
              <a:pPr algn="r" defTabSz="909638"/>
              <a:t>65</a:t>
            </a:fld>
            <a:endParaRPr lang="en-US" sz="1100" b="0">
              <a:solidFill>
                <a:schemeClr val="tx1"/>
              </a:solidFill>
            </a:endParaRPr>
          </a:p>
        </p:txBody>
      </p:sp>
      <p:sp>
        <p:nvSpPr>
          <p:cNvPr id="786436" name="Rectangle 7"/>
          <p:cNvSpPr txBox="1">
            <a:spLocks noGrp="1" noChangeArrowheads="1"/>
          </p:cNvSpPr>
          <p:nvPr/>
        </p:nvSpPr>
        <p:spPr bwMode="auto">
          <a:xfrm>
            <a:off x="3890963" y="8826500"/>
            <a:ext cx="2965450" cy="468313"/>
          </a:xfrm>
          <a:prstGeom prst="rect">
            <a:avLst/>
          </a:prstGeom>
          <a:noFill/>
          <a:ln w="9525">
            <a:noFill/>
            <a:miter lim="800000"/>
            <a:headEnd/>
            <a:tailEnd/>
          </a:ln>
        </p:spPr>
        <p:txBody>
          <a:bodyPr lIns="89766" tIns="44882" rIns="89766" bIns="44882" anchor="b"/>
          <a:lstStyle/>
          <a:p>
            <a:pPr algn="r" defTabSz="895350"/>
            <a:fld id="{3972B4B9-5D71-449A-A8DB-F510B5D5C7E5}" type="slidenum">
              <a:rPr lang="en-US" sz="1100" b="0">
                <a:solidFill>
                  <a:schemeClr val="tx1"/>
                </a:solidFill>
              </a:rPr>
              <a:pPr algn="r" defTabSz="895350"/>
              <a:t>65</a:t>
            </a:fld>
            <a:endParaRPr lang="en-US" sz="1100" b="0">
              <a:solidFill>
                <a:schemeClr val="tx1"/>
              </a:solidFill>
            </a:endParaRPr>
          </a:p>
        </p:txBody>
      </p:sp>
      <p:sp>
        <p:nvSpPr>
          <p:cNvPr id="786437" name="Rectangle 2"/>
          <p:cNvSpPr>
            <a:spLocks noGrp="1" noRot="1" noChangeAspect="1" noChangeArrowheads="1" noTextEdit="1"/>
          </p:cNvSpPr>
          <p:nvPr>
            <p:ph type="sldImg"/>
          </p:nvPr>
        </p:nvSpPr>
        <p:spPr>
          <a:ln/>
        </p:spPr>
      </p:sp>
      <p:sp>
        <p:nvSpPr>
          <p:cNvPr id="786438" name="Rectangle 3"/>
          <p:cNvSpPr>
            <a:spLocks noGrp="1" noChangeArrowheads="1"/>
          </p:cNvSpPr>
          <p:nvPr>
            <p:ph type="body" idx="1"/>
          </p:nvPr>
        </p:nvSpPr>
        <p:spPr>
          <a:xfrm>
            <a:off x="685800" y="4416425"/>
            <a:ext cx="5491163" cy="4181475"/>
          </a:xfrm>
          <a:noFill/>
          <a:ln/>
        </p:spPr>
        <p:txBody>
          <a:bodyPr lIns="89766" tIns="44882" rIns="89766" bIns="44882"/>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1"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18" tIns="45409" rIns="90818" bIns="45409" anchor="b"/>
          <a:lstStyle/>
          <a:p>
            <a:pPr algn="r" defTabSz="909638"/>
            <a:fld id="{814DE1DE-661F-4B2E-A3D7-53E15D18D2C7}" type="slidenum">
              <a:rPr lang="en-US" sz="1100" b="0">
                <a:solidFill>
                  <a:schemeClr val="tx1"/>
                </a:solidFill>
              </a:rPr>
              <a:pPr algn="r" defTabSz="909638"/>
              <a:t>66</a:t>
            </a:fld>
            <a:endParaRPr lang="en-US" sz="1100" b="0">
              <a:solidFill>
                <a:schemeClr val="tx1"/>
              </a:solidFill>
            </a:endParaRPr>
          </a:p>
        </p:txBody>
      </p:sp>
      <p:sp>
        <p:nvSpPr>
          <p:cNvPr id="788482"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89" tIns="45346" rIns="90689" bIns="45346" anchor="b"/>
          <a:lstStyle/>
          <a:p>
            <a:pPr algn="r" defTabSz="909638"/>
            <a:fld id="{A8AA5A54-391B-4C16-9751-F0FD779DFACF}" type="slidenum">
              <a:rPr lang="en-US" sz="1100" b="0">
                <a:solidFill>
                  <a:schemeClr val="tx1"/>
                </a:solidFill>
              </a:rPr>
              <a:pPr algn="r" defTabSz="909638"/>
              <a:t>66</a:t>
            </a:fld>
            <a:endParaRPr lang="en-US" sz="1100" b="0">
              <a:solidFill>
                <a:schemeClr val="tx1"/>
              </a:solidFill>
            </a:endParaRPr>
          </a:p>
        </p:txBody>
      </p:sp>
      <p:sp>
        <p:nvSpPr>
          <p:cNvPr id="788483"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77" tIns="45339" rIns="90677" bIns="45339" anchor="b"/>
          <a:lstStyle/>
          <a:p>
            <a:pPr algn="r" defTabSz="909638"/>
            <a:fld id="{A6D9338A-8F6D-451B-8DB4-2B5E51CDA174}" type="slidenum">
              <a:rPr lang="en-US" sz="1100" b="0">
                <a:solidFill>
                  <a:schemeClr val="tx1"/>
                </a:solidFill>
              </a:rPr>
              <a:pPr algn="r" defTabSz="909638"/>
              <a:t>66</a:t>
            </a:fld>
            <a:endParaRPr lang="en-US" sz="1100" b="0">
              <a:solidFill>
                <a:schemeClr val="tx1"/>
              </a:solidFill>
            </a:endParaRPr>
          </a:p>
        </p:txBody>
      </p:sp>
      <p:sp>
        <p:nvSpPr>
          <p:cNvPr id="788484" name="Rectangle 7"/>
          <p:cNvSpPr txBox="1">
            <a:spLocks noGrp="1" noChangeArrowheads="1"/>
          </p:cNvSpPr>
          <p:nvPr/>
        </p:nvSpPr>
        <p:spPr bwMode="auto">
          <a:xfrm>
            <a:off x="3890963" y="8826500"/>
            <a:ext cx="2965450" cy="468313"/>
          </a:xfrm>
          <a:prstGeom prst="rect">
            <a:avLst/>
          </a:prstGeom>
          <a:noFill/>
          <a:ln w="9525">
            <a:noFill/>
            <a:miter lim="800000"/>
            <a:headEnd/>
            <a:tailEnd/>
          </a:ln>
        </p:spPr>
        <p:txBody>
          <a:bodyPr lIns="89766" tIns="44882" rIns="89766" bIns="44882" anchor="b"/>
          <a:lstStyle/>
          <a:p>
            <a:pPr algn="r" defTabSz="895350"/>
            <a:fld id="{84D7DC42-50CC-411F-BDC0-7A14198AF717}" type="slidenum">
              <a:rPr lang="en-US" sz="1100" b="0">
                <a:solidFill>
                  <a:schemeClr val="tx1"/>
                </a:solidFill>
              </a:rPr>
              <a:pPr algn="r" defTabSz="895350"/>
              <a:t>66</a:t>
            </a:fld>
            <a:endParaRPr lang="en-US" sz="1100" b="0">
              <a:solidFill>
                <a:schemeClr val="tx1"/>
              </a:solidFill>
            </a:endParaRPr>
          </a:p>
        </p:txBody>
      </p:sp>
      <p:sp>
        <p:nvSpPr>
          <p:cNvPr id="788485" name="Rectangle 2"/>
          <p:cNvSpPr>
            <a:spLocks noGrp="1" noRot="1" noChangeAspect="1" noChangeArrowheads="1" noTextEdit="1"/>
          </p:cNvSpPr>
          <p:nvPr>
            <p:ph type="sldImg"/>
          </p:nvPr>
        </p:nvSpPr>
        <p:spPr>
          <a:ln/>
        </p:spPr>
      </p:sp>
      <p:sp>
        <p:nvSpPr>
          <p:cNvPr id="788486" name="Rectangle 3"/>
          <p:cNvSpPr>
            <a:spLocks noGrp="1" noChangeArrowheads="1"/>
          </p:cNvSpPr>
          <p:nvPr>
            <p:ph type="body" idx="1"/>
          </p:nvPr>
        </p:nvSpPr>
        <p:spPr>
          <a:xfrm>
            <a:off x="685800" y="4416425"/>
            <a:ext cx="5491163" cy="4181475"/>
          </a:xfrm>
          <a:noFill/>
          <a:ln/>
        </p:spPr>
        <p:txBody>
          <a:bodyPr lIns="89766" tIns="44882" rIns="89766" bIns="44882"/>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29"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818" tIns="45409" rIns="90818" bIns="45409" anchor="b"/>
          <a:lstStyle/>
          <a:p>
            <a:pPr algn="r" defTabSz="909638"/>
            <a:fld id="{7C751A44-BEE4-4DC3-8D6A-A8B6FB548A5A}" type="slidenum">
              <a:rPr lang="en-US" sz="1100" b="0">
                <a:solidFill>
                  <a:schemeClr val="tx1"/>
                </a:solidFill>
              </a:rPr>
              <a:pPr algn="r" defTabSz="909638"/>
              <a:t>67</a:t>
            </a:fld>
            <a:endParaRPr lang="en-US" sz="1100" b="0">
              <a:solidFill>
                <a:schemeClr val="tx1"/>
              </a:solidFill>
            </a:endParaRPr>
          </a:p>
        </p:txBody>
      </p:sp>
      <p:sp>
        <p:nvSpPr>
          <p:cNvPr id="790530"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89" tIns="45346" rIns="90689" bIns="45346" anchor="b"/>
          <a:lstStyle/>
          <a:p>
            <a:pPr algn="r" defTabSz="909638"/>
            <a:fld id="{B1BEBAB2-24CF-4463-8C87-5676F47F0F90}" type="slidenum">
              <a:rPr lang="en-US" sz="1100" b="0">
                <a:solidFill>
                  <a:schemeClr val="tx1"/>
                </a:solidFill>
              </a:rPr>
              <a:pPr algn="r" defTabSz="909638"/>
              <a:t>67</a:t>
            </a:fld>
            <a:endParaRPr lang="en-US" sz="1100" b="0">
              <a:solidFill>
                <a:schemeClr val="tx1"/>
              </a:solidFill>
            </a:endParaRPr>
          </a:p>
        </p:txBody>
      </p:sp>
      <p:sp>
        <p:nvSpPr>
          <p:cNvPr id="790531"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0677" tIns="45339" rIns="90677" bIns="45339" anchor="b"/>
          <a:lstStyle/>
          <a:p>
            <a:pPr algn="r" defTabSz="909638"/>
            <a:fld id="{DE542D4B-8BC6-4F2C-8727-99B7E67B6B1B}" type="slidenum">
              <a:rPr lang="en-US" sz="1100" b="0">
                <a:solidFill>
                  <a:schemeClr val="tx1"/>
                </a:solidFill>
              </a:rPr>
              <a:pPr algn="r" defTabSz="909638"/>
              <a:t>67</a:t>
            </a:fld>
            <a:endParaRPr lang="en-US" sz="1100" b="0">
              <a:solidFill>
                <a:schemeClr val="tx1"/>
              </a:solidFill>
            </a:endParaRPr>
          </a:p>
        </p:txBody>
      </p:sp>
      <p:sp>
        <p:nvSpPr>
          <p:cNvPr id="790532" name="Rectangle 7"/>
          <p:cNvSpPr txBox="1">
            <a:spLocks noGrp="1" noChangeArrowheads="1"/>
          </p:cNvSpPr>
          <p:nvPr/>
        </p:nvSpPr>
        <p:spPr bwMode="auto">
          <a:xfrm>
            <a:off x="3890963" y="8826500"/>
            <a:ext cx="2965450" cy="468313"/>
          </a:xfrm>
          <a:prstGeom prst="rect">
            <a:avLst/>
          </a:prstGeom>
          <a:noFill/>
          <a:ln w="9525">
            <a:noFill/>
            <a:miter lim="800000"/>
            <a:headEnd/>
            <a:tailEnd/>
          </a:ln>
        </p:spPr>
        <p:txBody>
          <a:bodyPr lIns="89766" tIns="44882" rIns="89766" bIns="44882" anchor="b"/>
          <a:lstStyle/>
          <a:p>
            <a:pPr algn="r" defTabSz="895350"/>
            <a:fld id="{64076596-C34B-4AB5-BFA5-4E746DF2782D}" type="slidenum">
              <a:rPr lang="en-US" sz="1100" b="0">
                <a:solidFill>
                  <a:schemeClr val="tx1"/>
                </a:solidFill>
              </a:rPr>
              <a:pPr algn="r" defTabSz="895350"/>
              <a:t>67</a:t>
            </a:fld>
            <a:endParaRPr lang="en-US" sz="1100" b="0">
              <a:solidFill>
                <a:schemeClr val="tx1"/>
              </a:solidFill>
            </a:endParaRPr>
          </a:p>
        </p:txBody>
      </p:sp>
      <p:sp>
        <p:nvSpPr>
          <p:cNvPr id="790533" name="Rectangle 2"/>
          <p:cNvSpPr>
            <a:spLocks noGrp="1" noRot="1" noChangeAspect="1" noChangeArrowheads="1" noTextEdit="1"/>
          </p:cNvSpPr>
          <p:nvPr>
            <p:ph type="sldImg"/>
          </p:nvPr>
        </p:nvSpPr>
        <p:spPr>
          <a:ln/>
        </p:spPr>
      </p:sp>
      <p:sp>
        <p:nvSpPr>
          <p:cNvPr id="790534" name="Rectangle 3"/>
          <p:cNvSpPr>
            <a:spLocks noGrp="1" noChangeArrowheads="1"/>
          </p:cNvSpPr>
          <p:nvPr>
            <p:ph type="body" idx="1"/>
          </p:nvPr>
        </p:nvSpPr>
        <p:spPr>
          <a:xfrm>
            <a:off x="685800" y="4416425"/>
            <a:ext cx="5491163" cy="4181475"/>
          </a:xfrm>
          <a:noFill/>
          <a:ln/>
        </p:spPr>
        <p:txBody>
          <a:bodyPr lIns="89766" tIns="44882" rIns="89766" bIns="4488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D6_title-00"/>
          <p:cNvPicPr>
            <a:picLocks noChangeAspect="1" noChangeArrowheads="1"/>
          </p:cNvPicPr>
          <p:nvPr/>
        </p:nvPicPr>
        <p:blipFill>
          <a:blip r:embed="rId2"/>
          <a:srcRect/>
          <a:stretch>
            <a:fillRect/>
          </a:stretch>
        </p:blipFill>
        <p:spPr bwMode="auto">
          <a:xfrm>
            <a:off x="0" y="6350"/>
            <a:ext cx="9153525" cy="6867525"/>
          </a:xfrm>
          <a:prstGeom prst="rect">
            <a:avLst/>
          </a:prstGeom>
          <a:noFill/>
          <a:ln w="9525">
            <a:noFill/>
            <a:miter lim="800000"/>
            <a:headEnd/>
            <a:tailEnd/>
          </a:ln>
        </p:spPr>
      </p:pic>
      <p:grpSp>
        <p:nvGrpSpPr>
          <p:cNvPr id="5" name="Group 5"/>
          <p:cNvGrpSpPr>
            <a:grpSpLocks/>
          </p:cNvGrpSpPr>
          <p:nvPr/>
        </p:nvGrpSpPr>
        <p:grpSpPr bwMode="auto">
          <a:xfrm>
            <a:off x="-711200" y="-698500"/>
            <a:ext cx="10531475" cy="7161213"/>
            <a:chOff x="-448" y="-440"/>
            <a:chExt cx="6634" cy="4511"/>
          </a:xfrm>
        </p:grpSpPr>
        <p:sp>
          <p:nvSpPr>
            <p:cNvPr id="6" name="Text Box 6"/>
            <p:cNvSpPr txBox="1">
              <a:spLocks noChangeArrowheads="1"/>
            </p:cNvSpPr>
            <p:nvPr userDrawn="1"/>
          </p:nvSpPr>
          <p:spPr bwMode="auto">
            <a:xfrm>
              <a:off x="5760" y="3619"/>
              <a:ext cx="426" cy="265"/>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Nothing below this point</a:t>
              </a:r>
            </a:p>
          </p:txBody>
        </p:sp>
        <p:sp>
          <p:nvSpPr>
            <p:cNvPr id="7" name="Text Box 7"/>
            <p:cNvSpPr txBox="1">
              <a:spLocks noChangeArrowheads="1"/>
            </p:cNvSpPr>
            <p:nvPr userDrawn="1"/>
          </p:nvSpPr>
          <p:spPr bwMode="hidden">
            <a:xfrm>
              <a:off x="-448" y="435"/>
              <a:ext cx="426" cy="196"/>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2.68</a:t>
              </a:r>
            </a:p>
          </p:txBody>
        </p:sp>
        <p:sp>
          <p:nvSpPr>
            <p:cNvPr id="8" name="Text Box 8"/>
            <p:cNvSpPr txBox="1">
              <a:spLocks noChangeArrowheads="1"/>
            </p:cNvSpPr>
            <p:nvPr userDrawn="1"/>
          </p:nvSpPr>
          <p:spPr bwMode="hidden">
            <a:xfrm>
              <a:off x="-448" y="1250"/>
              <a:ext cx="426" cy="196"/>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1.57</a:t>
              </a:r>
            </a:p>
          </p:txBody>
        </p:sp>
        <p:sp>
          <p:nvSpPr>
            <p:cNvPr id="9" name="Text Box 9"/>
            <p:cNvSpPr txBox="1">
              <a:spLocks noChangeArrowheads="1"/>
            </p:cNvSpPr>
            <p:nvPr userDrawn="1"/>
          </p:nvSpPr>
          <p:spPr bwMode="hidden">
            <a:xfrm>
              <a:off x="-448" y="1018"/>
              <a:ext cx="426" cy="196"/>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1.97</a:t>
              </a:r>
            </a:p>
          </p:txBody>
        </p:sp>
        <p:sp>
          <p:nvSpPr>
            <p:cNvPr id="10" name="Text Box 10"/>
            <p:cNvSpPr txBox="1">
              <a:spLocks noChangeArrowheads="1"/>
            </p:cNvSpPr>
            <p:nvPr userDrawn="1"/>
          </p:nvSpPr>
          <p:spPr bwMode="hidden">
            <a:xfrm>
              <a:off x="-448" y="632"/>
              <a:ext cx="426" cy="265"/>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Subtitle Guide @</a:t>
              </a:r>
              <a:br>
                <a:rPr lang="en-US" sz="800" b="0">
                  <a:solidFill>
                    <a:srgbClr val="FF0000"/>
                  </a:solidFill>
                </a:rPr>
              </a:br>
              <a:r>
                <a:rPr lang="en-US" sz="800" b="0">
                  <a:solidFill>
                    <a:srgbClr val="FF0000"/>
                  </a:solidFill>
                </a:rPr>
                <a:t>2.64</a:t>
              </a:r>
            </a:p>
          </p:txBody>
        </p:sp>
        <p:sp>
          <p:nvSpPr>
            <p:cNvPr id="11" name="Text Box 11"/>
            <p:cNvSpPr txBox="1">
              <a:spLocks noChangeArrowheads="1"/>
            </p:cNvSpPr>
            <p:nvPr userDrawn="1"/>
          </p:nvSpPr>
          <p:spPr bwMode="hidden">
            <a:xfrm>
              <a:off x="-448" y="3875"/>
              <a:ext cx="426" cy="196"/>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2.99</a:t>
              </a:r>
            </a:p>
          </p:txBody>
        </p:sp>
        <p:sp>
          <p:nvSpPr>
            <p:cNvPr id="12" name="Line 12"/>
            <p:cNvSpPr>
              <a:spLocks noChangeShapeType="1"/>
            </p:cNvSpPr>
            <p:nvPr userDrawn="1"/>
          </p:nvSpPr>
          <p:spPr bwMode="auto">
            <a:xfrm flipH="1">
              <a:off x="5790" y="3880"/>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13" name="Line 13"/>
            <p:cNvSpPr>
              <a:spLocks noChangeShapeType="1"/>
            </p:cNvSpPr>
            <p:nvPr userDrawn="1"/>
          </p:nvSpPr>
          <p:spPr bwMode="hidden">
            <a:xfrm>
              <a:off x="-402" y="3882"/>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14" name="Text Box 14"/>
            <p:cNvSpPr txBox="1">
              <a:spLocks noChangeArrowheads="1"/>
            </p:cNvSpPr>
            <p:nvPr userDrawn="1"/>
          </p:nvSpPr>
          <p:spPr bwMode="hidden">
            <a:xfrm>
              <a:off x="-448" y="3617"/>
              <a:ext cx="426" cy="265"/>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Nothing below this point</a:t>
              </a:r>
            </a:p>
          </p:txBody>
        </p:sp>
        <p:sp>
          <p:nvSpPr>
            <p:cNvPr id="15" name="Text Box 15"/>
            <p:cNvSpPr txBox="1">
              <a:spLocks noChangeArrowheads="1"/>
            </p:cNvSpPr>
            <p:nvPr userDrawn="1"/>
          </p:nvSpPr>
          <p:spPr bwMode="auto">
            <a:xfrm>
              <a:off x="5760" y="3619"/>
              <a:ext cx="426" cy="265"/>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Nothing below this point</a:t>
              </a:r>
            </a:p>
          </p:txBody>
        </p:sp>
        <p:sp>
          <p:nvSpPr>
            <p:cNvPr id="16" name="Line 16"/>
            <p:cNvSpPr>
              <a:spLocks noChangeShapeType="1"/>
            </p:cNvSpPr>
            <p:nvPr userDrawn="1"/>
          </p:nvSpPr>
          <p:spPr bwMode="hidden">
            <a:xfrm>
              <a:off x="-402" y="2033"/>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17" name="Text Box 17"/>
            <p:cNvSpPr txBox="1">
              <a:spLocks noChangeArrowheads="1"/>
            </p:cNvSpPr>
            <p:nvPr userDrawn="1"/>
          </p:nvSpPr>
          <p:spPr bwMode="hidden">
            <a:xfrm>
              <a:off x="-448" y="2036"/>
              <a:ext cx="426" cy="196"/>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0.22</a:t>
              </a:r>
            </a:p>
          </p:txBody>
        </p:sp>
        <p:sp>
          <p:nvSpPr>
            <p:cNvPr id="18" name="Line 18"/>
            <p:cNvSpPr>
              <a:spLocks noChangeShapeType="1"/>
            </p:cNvSpPr>
            <p:nvPr userDrawn="1"/>
          </p:nvSpPr>
          <p:spPr bwMode="hidden">
            <a:xfrm>
              <a:off x="-402" y="1257"/>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19" name="Line 19"/>
            <p:cNvSpPr>
              <a:spLocks noChangeShapeType="1"/>
            </p:cNvSpPr>
            <p:nvPr userDrawn="1"/>
          </p:nvSpPr>
          <p:spPr bwMode="hidden">
            <a:xfrm>
              <a:off x="-402" y="1025"/>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20" name="Line 20"/>
            <p:cNvSpPr>
              <a:spLocks noChangeShapeType="1"/>
            </p:cNvSpPr>
            <p:nvPr userDrawn="1"/>
          </p:nvSpPr>
          <p:spPr bwMode="hidden">
            <a:xfrm>
              <a:off x="-402" y="614"/>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21" name="Line 21"/>
            <p:cNvSpPr>
              <a:spLocks noChangeShapeType="1"/>
            </p:cNvSpPr>
            <p:nvPr userDrawn="1"/>
          </p:nvSpPr>
          <p:spPr bwMode="hidden">
            <a:xfrm rot="5400000">
              <a:off x="-25" y="-275"/>
              <a:ext cx="315" cy="1"/>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22" name="Text Box 22"/>
            <p:cNvSpPr txBox="1">
              <a:spLocks noChangeArrowheads="1"/>
            </p:cNvSpPr>
            <p:nvPr userDrawn="1"/>
          </p:nvSpPr>
          <p:spPr bwMode="hidden">
            <a:xfrm rot="5400000">
              <a:off x="-206" y="-325"/>
              <a:ext cx="426" cy="196"/>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4.77</a:t>
              </a:r>
            </a:p>
          </p:txBody>
        </p:sp>
        <p:sp>
          <p:nvSpPr>
            <p:cNvPr id="23" name="Line 23"/>
            <p:cNvSpPr>
              <a:spLocks noChangeShapeType="1"/>
            </p:cNvSpPr>
            <p:nvPr userDrawn="1"/>
          </p:nvSpPr>
          <p:spPr bwMode="hidden">
            <a:xfrm>
              <a:off x="-402" y="641"/>
              <a:ext cx="315"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grpSp>
      <p:sp>
        <p:nvSpPr>
          <p:cNvPr id="6147" name="Rectangle 3"/>
          <p:cNvSpPr>
            <a:spLocks noGrp="1" noChangeArrowheads="1"/>
          </p:cNvSpPr>
          <p:nvPr>
            <p:ph type="ctrTitle"/>
          </p:nvPr>
        </p:nvSpPr>
        <p:spPr>
          <a:xfrm>
            <a:off x="1212850" y="3106738"/>
            <a:ext cx="7040563" cy="449262"/>
          </a:xfrm>
        </p:spPr>
        <p:txBody>
          <a:bodyPr lIns="45720" rIns="45720" anchor="t"/>
          <a:lstStyle>
            <a:lvl1pPr>
              <a:spcBef>
                <a:spcPct val="20000"/>
              </a:spcBef>
              <a:defRPr>
                <a:solidFill>
                  <a:schemeClr val="tx1"/>
                </a:solidFill>
              </a:defRPr>
            </a:lvl1pPr>
          </a:lstStyle>
          <a:p>
            <a:r>
              <a:rPr lang="en-US"/>
              <a:t>Click to edit Master title style</a:t>
            </a:r>
          </a:p>
        </p:txBody>
      </p:sp>
      <p:sp>
        <p:nvSpPr>
          <p:cNvPr id="6148" name="Rectangle 4"/>
          <p:cNvSpPr>
            <a:spLocks noGrp="1" noChangeArrowheads="1"/>
          </p:cNvSpPr>
          <p:nvPr>
            <p:ph type="subTitle" idx="1"/>
          </p:nvPr>
        </p:nvSpPr>
        <p:spPr bwMode="ltGray">
          <a:xfrm>
            <a:off x="1212850" y="3943350"/>
            <a:ext cx="7040563" cy="412750"/>
          </a:xfrm>
        </p:spPr>
        <p:txBody>
          <a:bodyPr lIns="45720" rIns="45720"/>
          <a:lstStyle>
            <a:lvl1pPr marL="0" indent="0">
              <a:lnSpc>
                <a:spcPct val="100000"/>
              </a:lnSpc>
              <a:spcBef>
                <a:spcPct val="20000"/>
              </a:spcBef>
              <a:buFont typeface="Symbol" pitchFamily="18" charset="2"/>
              <a:buNone/>
              <a:defRPr sz="2100">
                <a:solidFill>
                  <a:schemeClr val="bg1"/>
                </a:solidFill>
                <a:latin typeface="Arial"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4CFB09-6180-421B-A576-8769DFEE6D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13" y="458788"/>
            <a:ext cx="2114550" cy="2998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458788"/>
            <a:ext cx="6191250" cy="2998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C86A4B-1A44-4DD8-A9B0-C683886306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563" y="458788"/>
            <a:ext cx="8458200" cy="4492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725" y="1635125"/>
            <a:ext cx="8358188" cy="18224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B7E6AC9D-517F-402F-9AF4-0667F217BAE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563" y="458788"/>
            <a:ext cx="8458200" cy="299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EE9155-E2E5-4A4B-92C3-7CD6FA4A48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458788"/>
            <a:ext cx="8458200" cy="4492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2725" y="1635125"/>
            <a:ext cx="8358188" cy="18224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D327E860-BCCB-455C-8D83-37624885E9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563" y="458788"/>
            <a:ext cx="8458200" cy="4492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725" y="1635125"/>
            <a:ext cx="4102100" cy="1822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467225" y="1635125"/>
            <a:ext cx="4103688" cy="1822450"/>
          </a:xfrm>
        </p:spPr>
        <p:txBody>
          <a:bodyPr/>
          <a:lstStyle/>
          <a:p>
            <a:pPr lvl="0"/>
            <a:endParaRPr lang="en-US" noProof="0" smtClean="0"/>
          </a:p>
        </p:txBody>
      </p:sp>
      <p:sp>
        <p:nvSpPr>
          <p:cNvPr id="5" name="Rectangle 6"/>
          <p:cNvSpPr>
            <a:spLocks noGrp="1" noChangeArrowheads="1"/>
          </p:cNvSpPr>
          <p:nvPr>
            <p:ph type="sldNum" sz="quarter" idx="10"/>
          </p:nvPr>
        </p:nvSpPr>
        <p:spPr>
          <a:ln/>
        </p:spPr>
        <p:txBody>
          <a:bodyPr/>
          <a:lstStyle>
            <a:lvl1pPr>
              <a:defRPr/>
            </a:lvl1pPr>
          </a:lstStyle>
          <a:p>
            <a:pPr>
              <a:defRPr/>
            </a:pPr>
            <a:fld id="{25D8ED2F-AF72-40A8-95F4-827AE8A56D5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EA0D171-802A-4FD3-83F8-748C70F88C1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0" y="1600200"/>
            <a:ext cx="2079625"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896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314221E-D42F-40F2-8478-92134885F6F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963613"/>
            <a:ext cx="2208213" cy="589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32613" y="963613"/>
            <a:ext cx="2209800" cy="5894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0"/>
            <a:ext cx="1143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0" y="0"/>
            <a:ext cx="3276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725" y="1635125"/>
            <a:ext cx="4102100" cy="182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7225" y="1635125"/>
            <a:ext cx="4103688" cy="1822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A7BE6AE-874B-4EFF-88C2-AFAE27E05E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320A77F-2332-42BF-B24F-26D69A228C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DBA6717-8167-4110-8ED3-349953DDEC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F5ABE9B-ABCA-45B5-8CCC-AA22789B20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AA69298-845C-4609-A5EF-42DCB7CE1A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F52AE6-2348-4044-B693-225EFCE6C1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e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1F3F"/>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144000" y="5348288"/>
            <a:ext cx="676275" cy="639762"/>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Only Source / Footnotes below this line</a:t>
            </a:r>
          </a:p>
        </p:txBody>
      </p:sp>
      <p:sp>
        <p:nvSpPr>
          <p:cNvPr id="5123" name="Rectangle 3"/>
          <p:cNvSpPr>
            <a:spLocks noChangeArrowheads="1"/>
          </p:cNvSpPr>
          <p:nvPr/>
        </p:nvSpPr>
        <p:spPr bwMode="auto">
          <a:xfrm>
            <a:off x="0" y="0"/>
            <a:ext cx="9144000" cy="973138"/>
          </a:xfrm>
          <a:prstGeom prst="rect">
            <a:avLst/>
          </a:prstGeom>
          <a:solidFill>
            <a:srgbClr val="001428"/>
          </a:solidFill>
          <a:ln w="19050" algn="ctr">
            <a:noFill/>
            <a:miter lim="800000"/>
            <a:headEnd/>
            <a:tailEnd/>
          </a:ln>
          <a:effectLst/>
        </p:spPr>
        <p:txBody>
          <a:bodyPr anchor="ctr">
            <a:spAutoFit/>
          </a:bodyPr>
          <a:lstStyle/>
          <a:p>
            <a:pPr algn="ctr" eaLnBrk="0" hangingPunct="0">
              <a:lnSpc>
                <a:spcPct val="90000"/>
              </a:lnSpc>
              <a:defRPr/>
            </a:pPr>
            <a:endParaRPr lang="en-US" sz="1600" b="0">
              <a:solidFill>
                <a:schemeClr val="tx1"/>
              </a:solidFill>
            </a:endParaRPr>
          </a:p>
        </p:txBody>
      </p:sp>
      <p:sp>
        <p:nvSpPr>
          <p:cNvPr id="1028" name="Rectangle 4"/>
          <p:cNvSpPr>
            <a:spLocks noGrp="1" noChangeArrowheads="1"/>
          </p:cNvSpPr>
          <p:nvPr>
            <p:ph type="title"/>
          </p:nvPr>
        </p:nvSpPr>
        <p:spPr bwMode="gray">
          <a:xfrm>
            <a:off x="182563" y="458788"/>
            <a:ext cx="8458200" cy="449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212725" y="1635125"/>
            <a:ext cx="8358188" cy="1822450"/>
          </a:xfrm>
          <a:prstGeom prst="rect">
            <a:avLst/>
          </a:prstGeom>
          <a:noFill/>
          <a:ln w="9525">
            <a:noFill/>
            <a:miter lim="800000"/>
            <a:headEnd/>
            <a:tailEnd/>
          </a:ln>
        </p:spPr>
        <p:txBody>
          <a:bodyPr vert="horz" wrap="square" lIns="18288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sldNum" sz="quarter" idx="4"/>
          </p:nvPr>
        </p:nvSpPr>
        <p:spPr bwMode="auto">
          <a:xfrm>
            <a:off x="8751888" y="6440488"/>
            <a:ext cx="247650" cy="244475"/>
          </a:xfrm>
          <a:prstGeom prst="rect">
            <a:avLst/>
          </a:prstGeom>
          <a:noFill/>
          <a:ln w="9525">
            <a:noFill/>
            <a:miter lim="800000"/>
            <a:headEnd/>
            <a:tailEnd/>
          </a:ln>
          <a:effectLst/>
        </p:spPr>
        <p:txBody>
          <a:bodyPr vert="horz" wrap="none" lIns="45720" tIns="45720" rIns="45720" bIns="45720" numCol="1" anchor="b" anchorCtr="0" compatLnSpc="1">
            <a:prstTxWarp prst="textNoShape">
              <a:avLst/>
            </a:prstTxWarp>
            <a:spAutoFit/>
          </a:bodyPr>
          <a:lstStyle>
            <a:lvl1pPr algn="r" eaLnBrk="0" hangingPunct="0">
              <a:lnSpc>
                <a:spcPct val="100000"/>
              </a:lnSpc>
              <a:defRPr sz="1000" b="0">
                <a:solidFill>
                  <a:schemeClr val="tx1"/>
                </a:solidFill>
                <a:latin typeface="Arial" charset="0"/>
                <a:cs typeface="Arial" charset="0"/>
              </a:defRPr>
            </a:lvl1pPr>
          </a:lstStyle>
          <a:p>
            <a:pPr>
              <a:defRPr/>
            </a:pPr>
            <a:fld id="{62C969E8-3B67-40BE-B29C-5DB8255FBF16}" type="slidenum">
              <a:rPr lang="en-US"/>
              <a:pPr>
                <a:defRPr/>
              </a:pPr>
              <a:t>‹#›</a:t>
            </a:fld>
            <a:endParaRPr lang="en-US"/>
          </a:p>
        </p:txBody>
      </p:sp>
      <p:sp>
        <p:nvSpPr>
          <p:cNvPr id="5127" name="Text Box 7"/>
          <p:cNvSpPr txBox="1">
            <a:spLocks noChangeArrowheads="1"/>
          </p:cNvSpPr>
          <p:nvPr/>
        </p:nvSpPr>
        <p:spPr bwMode="hidden">
          <a:xfrm>
            <a:off x="-711200" y="690563"/>
            <a:ext cx="676275" cy="311150"/>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2.68</a:t>
            </a:r>
          </a:p>
        </p:txBody>
      </p:sp>
      <p:sp>
        <p:nvSpPr>
          <p:cNvPr id="5128" name="Text Box 8"/>
          <p:cNvSpPr txBox="1">
            <a:spLocks noChangeArrowheads="1"/>
          </p:cNvSpPr>
          <p:nvPr/>
        </p:nvSpPr>
        <p:spPr bwMode="hidden">
          <a:xfrm>
            <a:off x="-711200" y="1912938"/>
            <a:ext cx="676275" cy="311150"/>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1.64</a:t>
            </a:r>
          </a:p>
        </p:txBody>
      </p:sp>
      <p:sp>
        <p:nvSpPr>
          <p:cNvPr id="5129" name="Text Box 9"/>
          <p:cNvSpPr txBox="1">
            <a:spLocks noChangeArrowheads="1"/>
          </p:cNvSpPr>
          <p:nvPr/>
        </p:nvSpPr>
        <p:spPr bwMode="hidden">
          <a:xfrm>
            <a:off x="-711200" y="1616075"/>
            <a:ext cx="676275" cy="311150"/>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1.95</a:t>
            </a:r>
          </a:p>
        </p:txBody>
      </p:sp>
      <p:sp>
        <p:nvSpPr>
          <p:cNvPr id="5130" name="Text Box 10"/>
          <p:cNvSpPr txBox="1">
            <a:spLocks noChangeArrowheads="1"/>
          </p:cNvSpPr>
          <p:nvPr/>
        </p:nvSpPr>
        <p:spPr bwMode="hidden">
          <a:xfrm>
            <a:off x="-711200" y="1003300"/>
            <a:ext cx="676275" cy="420688"/>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Subtitle Guide @</a:t>
            </a:r>
            <a:br>
              <a:rPr lang="en-US" sz="800" b="0">
                <a:solidFill>
                  <a:srgbClr val="FF0000"/>
                </a:solidFill>
              </a:rPr>
            </a:br>
            <a:r>
              <a:rPr lang="en-US" sz="800" b="0">
                <a:solidFill>
                  <a:srgbClr val="FF0000"/>
                </a:solidFill>
              </a:rPr>
              <a:t>2.64</a:t>
            </a:r>
          </a:p>
        </p:txBody>
      </p:sp>
      <p:sp>
        <p:nvSpPr>
          <p:cNvPr id="5131" name="Text Box 11"/>
          <p:cNvSpPr txBox="1">
            <a:spLocks noChangeArrowheads="1"/>
          </p:cNvSpPr>
          <p:nvPr/>
        </p:nvSpPr>
        <p:spPr bwMode="hidden">
          <a:xfrm>
            <a:off x="-711200" y="5973763"/>
            <a:ext cx="676275" cy="311150"/>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2.80</a:t>
            </a:r>
          </a:p>
        </p:txBody>
      </p:sp>
      <p:sp>
        <p:nvSpPr>
          <p:cNvPr id="5132" name="Line 12"/>
          <p:cNvSpPr>
            <a:spLocks noChangeShapeType="1"/>
          </p:cNvSpPr>
          <p:nvPr/>
        </p:nvSpPr>
        <p:spPr bwMode="auto">
          <a:xfrm flipH="1">
            <a:off x="9191625" y="5981700"/>
            <a:ext cx="500063"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33" name="Line 13"/>
          <p:cNvSpPr>
            <a:spLocks noChangeShapeType="1"/>
          </p:cNvSpPr>
          <p:nvPr/>
        </p:nvSpPr>
        <p:spPr bwMode="hidden">
          <a:xfrm>
            <a:off x="-638175" y="5984875"/>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34" name="Text Box 14"/>
          <p:cNvSpPr txBox="1">
            <a:spLocks noChangeArrowheads="1"/>
          </p:cNvSpPr>
          <p:nvPr/>
        </p:nvSpPr>
        <p:spPr bwMode="hidden">
          <a:xfrm>
            <a:off x="-711200" y="5345113"/>
            <a:ext cx="676275" cy="639762"/>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Only Source / Footnotes below this line</a:t>
            </a:r>
          </a:p>
        </p:txBody>
      </p:sp>
      <p:sp>
        <p:nvSpPr>
          <p:cNvPr id="5135" name="Line 15"/>
          <p:cNvSpPr>
            <a:spLocks noChangeShapeType="1"/>
          </p:cNvSpPr>
          <p:nvPr/>
        </p:nvSpPr>
        <p:spPr bwMode="hidden">
          <a:xfrm>
            <a:off x="-638175" y="3227388"/>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36" name="Text Box 16"/>
          <p:cNvSpPr txBox="1">
            <a:spLocks noChangeArrowheads="1"/>
          </p:cNvSpPr>
          <p:nvPr/>
        </p:nvSpPr>
        <p:spPr bwMode="hidden">
          <a:xfrm>
            <a:off x="-711200" y="3232150"/>
            <a:ext cx="676275" cy="311150"/>
          </a:xfrm>
          <a:prstGeom prst="rect">
            <a:avLst/>
          </a:prstGeom>
          <a:noFill/>
          <a:ln w="19050">
            <a:noFill/>
            <a:miter lim="800000"/>
            <a:headEnd/>
            <a:tailEnd/>
          </a:ln>
          <a:effectLst/>
        </p:spPr>
        <p:txBody>
          <a:bodyPr anchor="b">
            <a:spAutoFit/>
          </a:bodyPr>
          <a:lstStyle/>
          <a:p>
            <a:pP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0.22</a:t>
            </a:r>
          </a:p>
        </p:txBody>
      </p:sp>
      <p:sp>
        <p:nvSpPr>
          <p:cNvPr id="5137" name="Line 17"/>
          <p:cNvSpPr>
            <a:spLocks noChangeShapeType="1"/>
          </p:cNvSpPr>
          <p:nvPr/>
        </p:nvSpPr>
        <p:spPr bwMode="hidden">
          <a:xfrm>
            <a:off x="-638175" y="1924050"/>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38" name="Line 18"/>
          <p:cNvSpPr>
            <a:spLocks noChangeShapeType="1"/>
          </p:cNvSpPr>
          <p:nvPr/>
        </p:nvSpPr>
        <p:spPr bwMode="hidden">
          <a:xfrm>
            <a:off x="-638175" y="1627188"/>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39" name="Line 19"/>
          <p:cNvSpPr>
            <a:spLocks noChangeShapeType="1"/>
          </p:cNvSpPr>
          <p:nvPr/>
        </p:nvSpPr>
        <p:spPr bwMode="hidden">
          <a:xfrm>
            <a:off x="-638175" y="974725"/>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40" name="Line 20"/>
          <p:cNvSpPr>
            <a:spLocks noChangeShapeType="1"/>
          </p:cNvSpPr>
          <p:nvPr/>
        </p:nvSpPr>
        <p:spPr bwMode="hidden">
          <a:xfrm rot="5400000">
            <a:off x="31751" y="-436563"/>
            <a:ext cx="500062" cy="1587"/>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41" name="Text Box 21"/>
          <p:cNvSpPr txBox="1">
            <a:spLocks noChangeArrowheads="1"/>
          </p:cNvSpPr>
          <p:nvPr/>
        </p:nvSpPr>
        <p:spPr bwMode="hidden">
          <a:xfrm rot="5400000">
            <a:off x="-260350" y="-515938"/>
            <a:ext cx="676275" cy="311151"/>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Guide @</a:t>
            </a:r>
            <a:br>
              <a:rPr lang="en-US" sz="800" b="0">
                <a:solidFill>
                  <a:srgbClr val="FF0000"/>
                </a:solidFill>
              </a:rPr>
            </a:br>
            <a:r>
              <a:rPr lang="en-US" sz="800" b="0">
                <a:solidFill>
                  <a:srgbClr val="FF0000"/>
                </a:solidFill>
              </a:rPr>
              <a:t>4.69</a:t>
            </a:r>
          </a:p>
        </p:txBody>
      </p:sp>
      <p:sp>
        <p:nvSpPr>
          <p:cNvPr id="5142" name="Line 22"/>
          <p:cNvSpPr>
            <a:spLocks noChangeShapeType="1"/>
          </p:cNvSpPr>
          <p:nvPr/>
        </p:nvSpPr>
        <p:spPr bwMode="hidden">
          <a:xfrm>
            <a:off x="-638175" y="1017588"/>
            <a:ext cx="500062" cy="0"/>
          </a:xfrm>
          <a:prstGeom prst="line">
            <a:avLst/>
          </a:prstGeom>
          <a:noFill/>
          <a:ln w="19050">
            <a:solidFill>
              <a:srgbClr val="FF0000"/>
            </a:solidFill>
            <a:round/>
            <a:headEnd/>
            <a:tailEnd type="triangle" w="med" len="med"/>
          </a:ln>
          <a:effectLst/>
        </p:spPr>
        <p:txBody>
          <a:bodyPr wrap="none" anchor="b">
            <a:spAutoFit/>
          </a:bodyPr>
          <a:lstStyle/>
          <a:p>
            <a:pPr algn="ctr" eaLnBrk="0" hangingPunct="0">
              <a:lnSpc>
                <a:spcPct val="90000"/>
              </a:lnSpc>
              <a:defRPr/>
            </a:pPr>
            <a:endParaRPr lang="en-US"/>
          </a:p>
        </p:txBody>
      </p:sp>
      <p:sp>
        <p:nvSpPr>
          <p:cNvPr id="5143" name="Firmwide Footer"/>
          <p:cNvSpPr>
            <a:spLocks noChangeArrowheads="1"/>
          </p:cNvSpPr>
          <p:nvPr/>
        </p:nvSpPr>
        <p:spPr bwMode="gray">
          <a:xfrm>
            <a:off x="2508250" y="33338"/>
            <a:ext cx="6565900" cy="215900"/>
          </a:xfrm>
          <a:prstGeom prst="rect">
            <a:avLst/>
          </a:prstGeom>
          <a:solidFill>
            <a:srgbClr val="001428"/>
          </a:solidFill>
          <a:ln w="9525">
            <a:noFill/>
            <a:miter lim="800000"/>
            <a:headEnd/>
            <a:tailEnd/>
          </a:ln>
          <a:effectLst/>
        </p:spPr>
        <p:txBody>
          <a:bodyPr lIns="0" tIns="0" rIns="0" bIns="0"/>
          <a:lstStyle/>
          <a:p>
            <a:pPr algn="r" eaLnBrk="0" hangingPunct="0">
              <a:defRPr/>
            </a:pPr>
            <a:r>
              <a:rPr lang="en-US" sz="900" b="0">
                <a:solidFill>
                  <a:srgbClr val="001428"/>
                </a:solidFill>
              </a:rPr>
              <a:t>    </a:t>
            </a:r>
          </a:p>
        </p:txBody>
      </p:sp>
      <p:pic>
        <p:nvPicPr>
          <p:cNvPr id="1048" name="Picture 24" descr="MS_Logo_Black edges fixed"/>
          <p:cNvPicPr>
            <a:picLocks noChangeAspect="1" noChangeArrowheads="1"/>
          </p:cNvPicPr>
          <p:nvPr/>
        </p:nvPicPr>
        <p:blipFill>
          <a:blip r:embed="rId17"/>
          <a:srcRect l="-1793" t="-6773" r="-1295" b="-6773"/>
          <a:stretch>
            <a:fillRect/>
          </a:stretch>
        </p:blipFill>
        <p:spPr bwMode="auto">
          <a:xfrm>
            <a:off x="284163" y="6388100"/>
            <a:ext cx="1693862" cy="288925"/>
          </a:xfrm>
          <a:prstGeom prst="rect">
            <a:avLst/>
          </a:prstGeom>
          <a:noFill/>
          <a:ln w="9525">
            <a:noFill/>
            <a:miter lim="800000"/>
            <a:headEnd/>
            <a:tailEnd/>
          </a:ln>
        </p:spPr>
      </p:pic>
      <p:sp>
        <p:nvSpPr>
          <p:cNvPr id="5145" name="Text Box 25"/>
          <p:cNvSpPr txBox="1">
            <a:spLocks noChangeArrowheads="1"/>
          </p:cNvSpPr>
          <p:nvPr/>
        </p:nvSpPr>
        <p:spPr bwMode="auto">
          <a:xfrm>
            <a:off x="9144000" y="5348288"/>
            <a:ext cx="676275" cy="639762"/>
          </a:xfrm>
          <a:prstGeom prst="rect">
            <a:avLst/>
          </a:prstGeom>
          <a:noFill/>
          <a:ln w="19050">
            <a:noFill/>
            <a:miter lim="800000"/>
            <a:headEnd/>
            <a:tailEnd/>
          </a:ln>
          <a:effectLst/>
        </p:spPr>
        <p:txBody>
          <a:bodyPr anchor="b">
            <a:spAutoFit/>
          </a:bodyPr>
          <a:lstStyle/>
          <a:p>
            <a:pPr algn="r" eaLnBrk="0" hangingPunct="0">
              <a:lnSpc>
                <a:spcPct val="90000"/>
              </a:lnSpc>
              <a:spcBef>
                <a:spcPct val="50000"/>
              </a:spcBef>
              <a:defRPr/>
            </a:pPr>
            <a:r>
              <a:rPr lang="en-US" sz="800" b="0">
                <a:solidFill>
                  <a:srgbClr val="FF0000"/>
                </a:solidFill>
              </a:rPr>
              <a:t>Only Source / Footnotes below this line</a:t>
            </a:r>
          </a:p>
        </p:txBody>
      </p:sp>
    </p:spTree>
  </p:cSld>
  <p:clrMap bg1="dk2" tx1="lt1" bg2="dk1" tx2="lt2" accent1="accent1" accent2="accent2" accent3="accent3" accent4="accent4" accent5="accent5" accent6="accent6" hlink="hlink" folHlink="folHlink"/>
  <p:sldLayoutIdLst>
    <p:sldLayoutId id="2147483690"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56" r:id="rId13"/>
    <p:sldLayoutId id="2147483655" r:id="rId14"/>
    <p:sldLayoutId id="2147483654" r:id="rId15"/>
  </p:sldLayoutIdLst>
  <p:txStyles>
    <p:titleStyle>
      <a:lvl1pPr algn="l" rtl="0" eaLnBrk="0" fontAlgn="base" hangingPunct="0">
        <a:lnSpc>
          <a:spcPct val="90000"/>
        </a:lnSpc>
        <a:spcBef>
          <a:spcPct val="0"/>
        </a:spcBef>
        <a:spcAft>
          <a:spcPct val="0"/>
        </a:spcAft>
        <a:defRPr sz="2600">
          <a:solidFill>
            <a:srgbClr val="FFFFFF"/>
          </a:solidFill>
          <a:latin typeface="+mj-lt"/>
          <a:ea typeface="Arial" pitchFamily="-112" charset="0"/>
          <a:cs typeface="+mj-cs"/>
        </a:defRPr>
      </a:lvl1pPr>
      <a:lvl2pPr algn="l" rtl="0" eaLnBrk="0" fontAlgn="base" hangingPunct="0">
        <a:lnSpc>
          <a:spcPct val="90000"/>
        </a:lnSpc>
        <a:spcBef>
          <a:spcPct val="0"/>
        </a:spcBef>
        <a:spcAft>
          <a:spcPct val="0"/>
        </a:spcAft>
        <a:defRPr sz="2600">
          <a:solidFill>
            <a:srgbClr val="FFFFFF"/>
          </a:solidFill>
          <a:latin typeface="Arial" charset="0"/>
          <a:ea typeface="Arial" pitchFamily="-112" charset="0"/>
          <a:cs typeface="Arial" charset="0"/>
        </a:defRPr>
      </a:lvl2pPr>
      <a:lvl3pPr algn="l" rtl="0" eaLnBrk="0" fontAlgn="base" hangingPunct="0">
        <a:lnSpc>
          <a:spcPct val="90000"/>
        </a:lnSpc>
        <a:spcBef>
          <a:spcPct val="0"/>
        </a:spcBef>
        <a:spcAft>
          <a:spcPct val="0"/>
        </a:spcAft>
        <a:defRPr sz="2600">
          <a:solidFill>
            <a:srgbClr val="FFFFFF"/>
          </a:solidFill>
          <a:latin typeface="Arial" charset="0"/>
          <a:ea typeface="Arial" pitchFamily="-112" charset="0"/>
          <a:cs typeface="Arial" charset="0"/>
        </a:defRPr>
      </a:lvl3pPr>
      <a:lvl4pPr algn="l" rtl="0" eaLnBrk="0" fontAlgn="base" hangingPunct="0">
        <a:lnSpc>
          <a:spcPct val="90000"/>
        </a:lnSpc>
        <a:spcBef>
          <a:spcPct val="0"/>
        </a:spcBef>
        <a:spcAft>
          <a:spcPct val="0"/>
        </a:spcAft>
        <a:defRPr sz="2600">
          <a:solidFill>
            <a:srgbClr val="FFFFFF"/>
          </a:solidFill>
          <a:latin typeface="Arial" charset="0"/>
          <a:ea typeface="Arial" pitchFamily="-112" charset="0"/>
          <a:cs typeface="Arial" charset="0"/>
        </a:defRPr>
      </a:lvl4pPr>
      <a:lvl5pPr algn="l" rtl="0" eaLnBrk="0" fontAlgn="base" hangingPunct="0">
        <a:lnSpc>
          <a:spcPct val="90000"/>
        </a:lnSpc>
        <a:spcBef>
          <a:spcPct val="0"/>
        </a:spcBef>
        <a:spcAft>
          <a:spcPct val="0"/>
        </a:spcAft>
        <a:defRPr sz="2600">
          <a:solidFill>
            <a:srgbClr val="FFFFFF"/>
          </a:solidFill>
          <a:latin typeface="Arial" charset="0"/>
          <a:ea typeface="Arial" pitchFamily="-112" charset="0"/>
          <a:cs typeface="Arial" charset="0"/>
        </a:defRPr>
      </a:lvl5pPr>
      <a:lvl6pPr marL="457200" algn="l" rtl="0" eaLnBrk="0" fontAlgn="base" hangingPunct="0">
        <a:lnSpc>
          <a:spcPct val="90000"/>
        </a:lnSpc>
        <a:spcBef>
          <a:spcPct val="0"/>
        </a:spcBef>
        <a:spcAft>
          <a:spcPct val="0"/>
        </a:spcAft>
        <a:defRPr sz="2600">
          <a:solidFill>
            <a:srgbClr val="FFFFFF"/>
          </a:solidFill>
          <a:latin typeface="Arial" charset="0"/>
          <a:cs typeface="Arial" charset="0"/>
        </a:defRPr>
      </a:lvl6pPr>
      <a:lvl7pPr marL="914400" algn="l" rtl="0" eaLnBrk="0" fontAlgn="base" hangingPunct="0">
        <a:lnSpc>
          <a:spcPct val="90000"/>
        </a:lnSpc>
        <a:spcBef>
          <a:spcPct val="0"/>
        </a:spcBef>
        <a:spcAft>
          <a:spcPct val="0"/>
        </a:spcAft>
        <a:defRPr sz="2600">
          <a:solidFill>
            <a:srgbClr val="FFFFFF"/>
          </a:solidFill>
          <a:latin typeface="Arial" charset="0"/>
          <a:cs typeface="Arial" charset="0"/>
        </a:defRPr>
      </a:lvl7pPr>
      <a:lvl8pPr marL="1371600" algn="l" rtl="0" eaLnBrk="0" fontAlgn="base" hangingPunct="0">
        <a:lnSpc>
          <a:spcPct val="90000"/>
        </a:lnSpc>
        <a:spcBef>
          <a:spcPct val="0"/>
        </a:spcBef>
        <a:spcAft>
          <a:spcPct val="0"/>
        </a:spcAft>
        <a:defRPr sz="2600">
          <a:solidFill>
            <a:srgbClr val="FFFFFF"/>
          </a:solidFill>
          <a:latin typeface="Arial" charset="0"/>
          <a:cs typeface="Arial" charset="0"/>
        </a:defRPr>
      </a:lvl8pPr>
      <a:lvl9pPr marL="1828800" algn="l" rtl="0" eaLnBrk="0" fontAlgn="base" hangingPunct="0">
        <a:lnSpc>
          <a:spcPct val="90000"/>
        </a:lnSpc>
        <a:spcBef>
          <a:spcPct val="0"/>
        </a:spcBef>
        <a:spcAft>
          <a:spcPct val="0"/>
        </a:spcAft>
        <a:defRPr sz="2600">
          <a:solidFill>
            <a:srgbClr val="FFFFFF"/>
          </a:solidFill>
          <a:latin typeface="Arial" charset="0"/>
          <a:cs typeface="Arial" charset="0"/>
        </a:defRPr>
      </a:lvl9pPr>
    </p:titleStyle>
    <p:bodyStyle>
      <a:lvl1pPr marL="228600" indent="-228600" algn="l" rtl="0" eaLnBrk="0" fontAlgn="base" hangingPunct="0">
        <a:lnSpc>
          <a:spcPct val="110000"/>
        </a:lnSpc>
        <a:spcBef>
          <a:spcPct val="50000"/>
        </a:spcBef>
        <a:spcAft>
          <a:spcPct val="0"/>
        </a:spcAft>
        <a:buClr>
          <a:schemeClr val="tx1"/>
        </a:buClr>
        <a:buFont typeface="Symbol" pitchFamily="18" charset="2"/>
        <a:buChar char="·"/>
        <a:defRPr>
          <a:solidFill>
            <a:schemeClr val="tx1"/>
          </a:solidFill>
          <a:latin typeface="+mn-lt"/>
          <a:ea typeface="MS PGothic" pitchFamily="34" charset="-128"/>
          <a:cs typeface="+mn-cs"/>
        </a:defRPr>
      </a:lvl1pPr>
      <a:lvl2pPr marL="460375" indent="-230188" algn="l" rtl="0" eaLnBrk="0" fontAlgn="base" hangingPunct="0">
        <a:lnSpc>
          <a:spcPct val="110000"/>
        </a:lnSpc>
        <a:spcBef>
          <a:spcPct val="20000"/>
        </a:spcBef>
        <a:spcAft>
          <a:spcPct val="0"/>
        </a:spcAft>
        <a:buClr>
          <a:schemeClr val="tx1"/>
        </a:buClr>
        <a:buSzPct val="80000"/>
        <a:buFont typeface="Symbol" pitchFamily="18" charset="2"/>
        <a:buChar char="-"/>
        <a:defRPr>
          <a:solidFill>
            <a:schemeClr val="tx1"/>
          </a:solidFill>
          <a:latin typeface="+mn-lt"/>
          <a:ea typeface="MS PGothic" pitchFamily="34" charset="-128"/>
        </a:defRPr>
      </a:lvl2pPr>
      <a:lvl3pPr marL="688975" indent="-227013" algn="l" rtl="0" eaLnBrk="0" fontAlgn="base" hangingPunct="0">
        <a:lnSpc>
          <a:spcPct val="110000"/>
        </a:lnSpc>
        <a:spcBef>
          <a:spcPct val="20000"/>
        </a:spcBef>
        <a:spcAft>
          <a:spcPct val="0"/>
        </a:spcAft>
        <a:buClr>
          <a:schemeClr val="tx1"/>
        </a:buClr>
        <a:buSzPct val="85000"/>
        <a:buFont typeface="Symbol" pitchFamily="18" charset="2"/>
        <a:buChar char="·"/>
        <a:defRPr>
          <a:solidFill>
            <a:schemeClr val="tx1"/>
          </a:solidFill>
          <a:latin typeface="+mn-lt"/>
          <a:ea typeface="MS PGothic" pitchFamily="34" charset="-128"/>
        </a:defRPr>
      </a:lvl3pPr>
      <a:lvl4pPr marL="917575" indent="-227013" algn="l" rtl="0" eaLnBrk="0" fontAlgn="base" hangingPunct="0">
        <a:lnSpc>
          <a:spcPct val="110000"/>
        </a:lnSpc>
        <a:spcBef>
          <a:spcPct val="20000"/>
        </a:spcBef>
        <a:spcAft>
          <a:spcPct val="0"/>
        </a:spcAft>
        <a:buClr>
          <a:schemeClr val="tx1"/>
        </a:buClr>
        <a:buSzPct val="80000"/>
        <a:buFont typeface="Symbol" pitchFamily="18" charset="2"/>
        <a:buChar char="-"/>
        <a:defRPr>
          <a:solidFill>
            <a:schemeClr val="tx1"/>
          </a:solidFill>
          <a:latin typeface="+mn-lt"/>
          <a:ea typeface="MS PGothic" pitchFamily="34" charset="-128"/>
        </a:defRPr>
      </a:lvl4pPr>
      <a:lvl5pPr marL="1146175" indent="-227013" algn="l" rtl="0" eaLnBrk="0" fontAlgn="base" hangingPunct="0">
        <a:lnSpc>
          <a:spcPct val="110000"/>
        </a:lnSpc>
        <a:spcBef>
          <a:spcPct val="20000"/>
        </a:spcBef>
        <a:spcAft>
          <a:spcPct val="0"/>
        </a:spcAft>
        <a:buClr>
          <a:schemeClr val="tx1"/>
        </a:buClr>
        <a:buSzPct val="60000"/>
        <a:buFont typeface="Symbol" pitchFamily="18" charset="2"/>
        <a:buChar char="&gt;"/>
        <a:defRPr>
          <a:solidFill>
            <a:schemeClr val="tx1"/>
          </a:solidFill>
          <a:latin typeface="+mn-lt"/>
          <a:ea typeface="MS PGothic" pitchFamily="34" charset="-128"/>
        </a:defRPr>
      </a:lvl5pPr>
      <a:lvl6pPr marL="1603375" indent="-227013" algn="l" rtl="0" eaLnBrk="0" fontAlgn="base" hangingPunct="0">
        <a:lnSpc>
          <a:spcPct val="110000"/>
        </a:lnSpc>
        <a:spcBef>
          <a:spcPct val="20000"/>
        </a:spcBef>
        <a:spcAft>
          <a:spcPct val="0"/>
        </a:spcAft>
        <a:buClr>
          <a:schemeClr val="tx1"/>
        </a:buClr>
        <a:buSzPct val="60000"/>
        <a:buFont typeface="Symbol" pitchFamily="18" charset="2"/>
        <a:buChar char="&gt;"/>
        <a:defRPr>
          <a:solidFill>
            <a:schemeClr val="tx1"/>
          </a:solidFill>
          <a:latin typeface="+mn-lt"/>
        </a:defRPr>
      </a:lvl6pPr>
      <a:lvl7pPr marL="2060575" indent="-227013" algn="l" rtl="0" eaLnBrk="0" fontAlgn="base" hangingPunct="0">
        <a:lnSpc>
          <a:spcPct val="110000"/>
        </a:lnSpc>
        <a:spcBef>
          <a:spcPct val="20000"/>
        </a:spcBef>
        <a:spcAft>
          <a:spcPct val="0"/>
        </a:spcAft>
        <a:buClr>
          <a:schemeClr val="tx1"/>
        </a:buClr>
        <a:buSzPct val="60000"/>
        <a:buFont typeface="Symbol" pitchFamily="18" charset="2"/>
        <a:buChar char="&gt;"/>
        <a:defRPr>
          <a:solidFill>
            <a:schemeClr val="tx1"/>
          </a:solidFill>
          <a:latin typeface="+mn-lt"/>
        </a:defRPr>
      </a:lvl7pPr>
      <a:lvl8pPr marL="2517775" indent="-227013" algn="l" rtl="0" eaLnBrk="0" fontAlgn="base" hangingPunct="0">
        <a:lnSpc>
          <a:spcPct val="110000"/>
        </a:lnSpc>
        <a:spcBef>
          <a:spcPct val="20000"/>
        </a:spcBef>
        <a:spcAft>
          <a:spcPct val="0"/>
        </a:spcAft>
        <a:buClr>
          <a:schemeClr val="tx1"/>
        </a:buClr>
        <a:buSzPct val="60000"/>
        <a:buFont typeface="Symbol" pitchFamily="18" charset="2"/>
        <a:buChar char="&gt;"/>
        <a:defRPr>
          <a:solidFill>
            <a:schemeClr val="tx1"/>
          </a:solidFill>
          <a:latin typeface="+mn-lt"/>
        </a:defRPr>
      </a:lvl8pPr>
      <a:lvl9pPr marL="2974975" indent="-227013" algn="l" rtl="0" eaLnBrk="0" fontAlgn="base" hangingPunct="0">
        <a:lnSpc>
          <a:spcPct val="110000"/>
        </a:lnSpc>
        <a:spcBef>
          <a:spcPct val="20000"/>
        </a:spcBef>
        <a:spcAft>
          <a:spcPct val="0"/>
        </a:spcAft>
        <a:buClr>
          <a:schemeClr val="tx1"/>
        </a:buClr>
        <a:buSzPct val="60000"/>
        <a:buFont typeface="Symbol" pitchFamily="18" charset="2"/>
        <a:buChar char="&g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1F3F"/>
        </a:solidFill>
        <a:effectLst/>
      </p:bgPr>
    </p:bg>
    <p:spTree>
      <p:nvGrpSpPr>
        <p:cNvPr id="1" name=""/>
        <p:cNvGrpSpPr/>
        <p:nvPr/>
      </p:nvGrpSpPr>
      <p:grpSpPr>
        <a:xfrm>
          <a:off x="0" y="0"/>
          <a:ext cx="0" cy="0"/>
          <a:chOff x="0" y="0"/>
          <a:chExt cx="0" cy="0"/>
        </a:xfrm>
      </p:grpSpPr>
      <p:pic>
        <p:nvPicPr>
          <p:cNvPr id="17410" name="Picture 2" descr="RD6_divider-00"/>
          <p:cNvPicPr>
            <a:picLocks noChangeAspect="1" noChangeArrowheads="1"/>
          </p:cNvPicPr>
          <p:nvPr/>
        </p:nvPicPr>
        <p:blipFill>
          <a:blip r:embed="rId13"/>
          <a:srcRect/>
          <a:stretch>
            <a:fillRect/>
          </a:stretch>
        </p:blipFill>
        <p:spPr bwMode="auto">
          <a:xfrm>
            <a:off x="-9525" y="0"/>
            <a:ext cx="9153525" cy="6867525"/>
          </a:xfrm>
          <a:prstGeom prst="rect">
            <a:avLst/>
          </a:prstGeom>
          <a:noFill/>
          <a:ln w="9525">
            <a:noFill/>
            <a:miter lim="800000"/>
            <a:headEnd/>
            <a:tailEnd/>
          </a:ln>
        </p:spPr>
      </p:pic>
      <p:pic>
        <p:nvPicPr>
          <p:cNvPr id="17411" name="Picture 3" descr="MS_Logo_Black edges fixed"/>
          <p:cNvPicPr>
            <a:picLocks noChangeAspect="1" noChangeArrowheads="1"/>
          </p:cNvPicPr>
          <p:nvPr/>
        </p:nvPicPr>
        <p:blipFill>
          <a:blip r:embed="rId14"/>
          <a:srcRect l="-1793" t="-6773" r="-1295" b="-6773"/>
          <a:stretch>
            <a:fillRect/>
          </a:stretch>
        </p:blipFill>
        <p:spPr bwMode="auto">
          <a:xfrm>
            <a:off x="284163" y="6388100"/>
            <a:ext cx="1693862" cy="288925"/>
          </a:xfrm>
          <a:prstGeom prst="rect">
            <a:avLst/>
          </a:prstGeom>
          <a:noFill/>
          <a:ln w="9525">
            <a:noFill/>
            <a:miter lim="800000"/>
            <a:headEnd/>
            <a:tailEnd/>
          </a:ln>
        </p:spPr>
      </p:pic>
      <p:sp>
        <p:nvSpPr>
          <p:cNvPr id="17412" name="Rectangle 4"/>
          <p:cNvSpPr>
            <a:spLocks noGrp="1" noChangeArrowheads="1"/>
          </p:cNvSpPr>
          <p:nvPr>
            <p:ph type="title"/>
          </p:nvPr>
        </p:nvSpPr>
        <p:spPr bwMode="gray">
          <a:xfrm>
            <a:off x="1214438" y="3106738"/>
            <a:ext cx="7564437" cy="519112"/>
          </a:xfrm>
          <a:prstGeom prst="rect">
            <a:avLst/>
          </a:prstGeom>
          <a:noFill/>
          <a:ln w="9525">
            <a:noFill/>
            <a:miter lim="800000"/>
            <a:headEnd/>
            <a:tailEnd/>
          </a:ln>
        </p:spPr>
        <p:txBody>
          <a:bodyPr vert="horz" wrap="square" lIns="45720" tIns="45720" rIns="45720" bIns="45720" numCol="1" anchor="t"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l" rtl="0" eaLnBrk="0" fontAlgn="base" hangingPunct="0">
        <a:spcBef>
          <a:spcPct val="0"/>
        </a:spcBef>
        <a:spcAft>
          <a:spcPct val="0"/>
        </a:spcAft>
        <a:defRPr sz="2800">
          <a:solidFill>
            <a:srgbClr val="FFFFFF"/>
          </a:solidFill>
          <a:latin typeface="+mj-lt"/>
          <a:ea typeface="Arial" pitchFamily="-112" charset="0"/>
          <a:cs typeface="+mj-cs"/>
        </a:defRPr>
      </a:lvl1pPr>
      <a:lvl2pPr algn="l" rtl="0" eaLnBrk="0" fontAlgn="base" hangingPunct="0">
        <a:spcBef>
          <a:spcPct val="0"/>
        </a:spcBef>
        <a:spcAft>
          <a:spcPct val="0"/>
        </a:spcAft>
        <a:defRPr sz="2800">
          <a:solidFill>
            <a:srgbClr val="FFFFFF"/>
          </a:solidFill>
          <a:latin typeface="Arial" charset="0"/>
          <a:ea typeface="Arial" pitchFamily="-112" charset="0"/>
          <a:cs typeface="Arial" charset="0"/>
        </a:defRPr>
      </a:lvl2pPr>
      <a:lvl3pPr algn="l" rtl="0" eaLnBrk="0" fontAlgn="base" hangingPunct="0">
        <a:spcBef>
          <a:spcPct val="0"/>
        </a:spcBef>
        <a:spcAft>
          <a:spcPct val="0"/>
        </a:spcAft>
        <a:defRPr sz="2800">
          <a:solidFill>
            <a:srgbClr val="FFFFFF"/>
          </a:solidFill>
          <a:latin typeface="Arial" charset="0"/>
          <a:ea typeface="Arial" pitchFamily="-112" charset="0"/>
          <a:cs typeface="Arial" charset="0"/>
        </a:defRPr>
      </a:lvl3pPr>
      <a:lvl4pPr algn="l" rtl="0" eaLnBrk="0" fontAlgn="base" hangingPunct="0">
        <a:spcBef>
          <a:spcPct val="0"/>
        </a:spcBef>
        <a:spcAft>
          <a:spcPct val="0"/>
        </a:spcAft>
        <a:defRPr sz="2800">
          <a:solidFill>
            <a:srgbClr val="FFFFFF"/>
          </a:solidFill>
          <a:latin typeface="Arial" charset="0"/>
          <a:ea typeface="Arial" pitchFamily="-112" charset="0"/>
          <a:cs typeface="Arial" charset="0"/>
        </a:defRPr>
      </a:lvl4pPr>
      <a:lvl5pPr algn="l" rtl="0" eaLnBrk="0" fontAlgn="base" hangingPunct="0">
        <a:spcBef>
          <a:spcPct val="0"/>
        </a:spcBef>
        <a:spcAft>
          <a:spcPct val="0"/>
        </a:spcAft>
        <a:defRPr sz="2800">
          <a:solidFill>
            <a:srgbClr val="FFFFFF"/>
          </a:solidFill>
          <a:latin typeface="Arial" charset="0"/>
          <a:ea typeface="Arial" pitchFamily="-112" charset="0"/>
          <a:cs typeface="Arial" charset="0"/>
        </a:defRPr>
      </a:lvl5pPr>
      <a:lvl6pPr marL="457200" algn="l" rtl="0" fontAlgn="base">
        <a:spcBef>
          <a:spcPct val="0"/>
        </a:spcBef>
        <a:spcAft>
          <a:spcPct val="0"/>
        </a:spcAft>
        <a:defRPr sz="2800">
          <a:solidFill>
            <a:srgbClr val="FFFFFF"/>
          </a:solidFill>
          <a:latin typeface="Arial" charset="0"/>
          <a:cs typeface="Arial" charset="0"/>
        </a:defRPr>
      </a:lvl6pPr>
      <a:lvl7pPr marL="914400" algn="l" rtl="0" fontAlgn="base">
        <a:spcBef>
          <a:spcPct val="0"/>
        </a:spcBef>
        <a:spcAft>
          <a:spcPct val="0"/>
        </a:spcAft>
        <a:defRPr sz="2800">
          <a:solidFill>
            <a:srgbClr val="FFFFFF"/>
          </a:solidFill>
          <a:latin typeface="Arial" charset="0"/>
          <a:cs typeface="Arial" charset="0"/>
        </a:defRPr>
      </a:lvl7pPr>
      <a:lvl8pPr marL="1371600" algn="l" rtl="0" fontAlgn="base">
        <a:spcBef>
          <a:spcPct val="0"/>
        </a:spcBef>
        <a:spcAft>
          <a:spcPct val="0"/>
        </a:spcAft>
        <a:defRPr sz="2800">
          <a:solidFill>
            <a:srgbClr val="FFFFFF"/>
          </a:solidFill>
          <a:latin typeface="Arial" charset="0"/>
          <a:cs typeface="Arial" charset="0"/>
        </a:defRPr>
      </a:lvl8pPr>
      <a:lvl9pPr marL="1828800" algn="l" rtl="0" fontAlgn="base">
        <a:spcBef>
          <a:spcPct val="0"/>
        </a:spcBef>
        <a:spcAft>
          <a:spcPct val="0"/>
        </a:spcAft>
        <a:defRPr sz="2800">
          <a:solidFill>
            <a:srgbClr val="FFFFFF"/>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2"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1F3F"/>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613275" y="0"/>
            <a:ext cx="4551363" cy="6878638"/>
          </a:xfrm>
          <a:prstGeom prst="rect">
            <a:avLst/>
          </a:prstGeom>
          <a:solidFill>
            <a:srgbClr val="001428"/>
          </a:solidFill>
          <a:ln w="19050">
            <a:noFill/>
            <a:miter lim="800000"/>
            <a:headEnd/>
            <a:tailEnd/>
          </a:ln>
          <a:effectLst/>
        </p:spPr>
        <p:txBody>
          <a:bodyPr anchor="ctr">
            <a:spAutoFit/>
          </a:bodyPr>
          <a:lstStyle/>
          <a:p>
            <a:pPr algn="ctr" eaLnBrk="0" hangingPunct="0">
              <a:lnSpc>
                <a:spcPct val="90000"/>
              </a:lnSpc>
              <a:defRPr/>
            </a:pPr>
            <a:endParaRPr lang="en-US"/>
          </a:p>
        </p:txBody>
      </p:sp>
      <p:sp>
        <p:nvSpPr>
          <p:cNvPr id="29699" name="Rectangle 3"/>
          <p:cNvSpPr>
            <a:spLocks noGrp="1" noChangeArrowheads="1"/>
          </p:cNvSpPr>
          <p:nvPr>
            <p:ph type="title"/>
          </p:nvPr>
        </p:nvSpPr>
        <p:spPr bwMode="gray">
          <a:xfrm>
            <a:off x="4573588" y="0"/>
            <a:ext cx="4570412"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	Click to edit title style</a:t>
            </a:r>
          </a:p>
        </p:txBody>
      </p:sp>
      <p:sp>
        <p:nvSpPr>
          <p:cNvPr id="29700" name="Rectangle 4"/>
          <p:cNvSpPr>
            <a:spLocks noGrp="1" noChangeArrowheads="1"/>
          </p:cNvSpPr>
          <p:nvPr>
            <p:ph type="body" idx="1"/>
          </p:nvPr>
        </p:nvSpPr>
        <p:spPr bwMode="gray">
          <a:xfrm>
            <a:off x="4572000" y="963613"/>
            <a:ext cx="4570413" cy="5894387"/>
          </a:xfrm>
          <a:prstGeom prst="rect">
            <a:avLst/>
          </a:prstGeom>
          <a:noFill/>
          <a:ln w="9525">
            <a:noFill/>
            <a:miter lim="800000"/>
            <a:headEnd/>
            <a:tailEnd/>
          </a:ln>
        </p:spPr>
        <p:txBody>
          <a:bodyPr vert="horz" wrap="square" lIns="228600" tIns="228600" rIns="228600" bIns="2286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9701" name="Picture 5" descr="MS_Logo_Black edges fixed"/>
          <p:cNvPicPr>
            <a:picLocks noChangeAspect="1" noChangeArrowheads="1"/>
          </p:cNvPicPr>
          <p:nvPr/>
        </p:nvPicPr>
        <p:blipFill>
          <a:blip r:embed="rId13"/>
          <a:srcRect l="-1793" t="-6773" r="-1295" b="-6773"/>
          <a:stretch>
            <a:fillRect/>
          </a:stretch>
        </p:blipFill>
        <p:spPr bwMode="auto">
          <a:xfrm>
            <a:off x="284163" y="6388100"/>
            <a:ext cx="1693862" cy="2889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marL="358775" indent="-358775" algn="l" rtl="0" eaLnBrk="0" fontAlgn="base" hangingPunct="0">
        <a:spcBef>
          <a:spcPct val="0"/>
        </a:spcBef>
        <a:spcAft>
          <a:spcPct val="0"/>
        </a:spcAft>
        <a:defRPr sz="2600">
          <a:solidFill>
            <a:srgbClr val="FFFFFF"/>
          </a:solidFill>
          <a:latin typeface="+mj-lt"/>
          <a:ea typeface="Arial" pitchFamily="-112" charset="0"/>
          <a:cs typeface="+mj-cs"/>
        </a:defRPr>
      </a:lvl1pPr>
      <a:lvl2pPr marL="358775" indent="-358775" algn="l" rtl="0" eaLnBrk="0" fontAlgn="base" hangingPunct="0">
        <a:spcBef>
          <a:spcPct val="0"/>
        </a:spcBef>
        <a:spcAft>
          <a:spcPct val="0"/>
        </a:spcAft>
        <a:defRPr sz="2600">
          <a:solidFill>
            <a:srgbClr val="FFFFFF"/>
          </a:solidFill>
          <a:latin typeface="Arial" charset="0"/>
          <a:ea typeface="Arial" pitchFamily="-112" charset="0"/>
          <a:cs typeface="Arial" charset="0"/>
        </a:defRPr>
      </a:lvl2pPr>
      <a:lvl3pPr marL="358775" indent="-358775" algn="l" rtl="0" eaLnBrk="0" fontAlgn="base" hangingPunct="0">
        <a:spcBef>
          <a:spcPct val="0"/>
        </a:spcBef>
        <a:spcAft>
          <a:spcPct val="0"/>
        </a:spcAft>
        <a:defRPr sz="2600">
          <a:solidFill>
            <a:srgbClr val="FFFFFF"/>
          </a:solidFill>
          <a:latin typeface="Arial" charset="0"/>
          <a:ea typeface="Arial" pitchFamily="-112" charset="0"/>
          <a:cs typeface="Arial" charset="0"/>
        </a:defRPr>
      </a:lvl3pPr>
      <a:lvl4pPr marL="358775" indent="-358775" algn="l" rtl="0" eaLnBrk="0" fontAlgn="base" hangingPunct="0">
        <a:spcBef>
          <a:spcPct val="0"/>
        </a:spcBef>
        <a:spcAft>
          <a:spcPct val="0"/>
        </a:spcAft>
        <a:defRPr sz="2600">
          <a:solidFill>
            <a:srgbClr val="FFFFFF"/>
          </a:solidFill>
          <a:latin typeface="Arial" charset="0"/>
          <a:ea typeface="Arial" pitchFamily="-112" charset="0"/>
          <a:cs typeface="Arial" charset="0"/>
        </a:defRPr>
      </a:lvl4pPr>
      <a:lvl5pPr marL="358775" indent="-358775" algn="l" rtl="0" eaLnBrk="0" fontAlgn="base" hangingPunct="0">
        <a:spcBef>
          <a:spcPct val="0"/>
        </a:spcBef>
        <a:spcAft>
          <a:spcPct val="0"/>
        </a:spcAft>
        <a:defRPr sz="2600">
          <a:solidFill>
            <a:srgbClr val="FFFFFF"/>
          </a:solidFill>
          <a:latin typeface="Arial" charset="0"/>
          <a:ea typeface="Arial" pitchFamily="-112" charset="0"/>
          <a:cs typeface="Arial" charset="0"/>
        </a:defRPr>
      </a:lvl5pPr>
      <a:lvl6pPr marL="815975" indent="-358775" algn="l" rtl="0" fontAlgn="base">
        <a:spcBef>
          <a:spcPct val="0"/>
        </a:spcBef>
        <a:spcAft>
          <a:spcPct val="0"/>
        </a:spcAft>
        <a:defRPr sz="2600">
          <a:solidFill>
            <a:srgbClr val="FFFFFF"/>
          </a:solidFill>
          <a:latin typeface="Arial" charset="0"/>
          <a:cs typeface="Arial" charset="0"/>
        </a:defRPr>
      </a:lvl6pPr>
      <a:lvl7pPr marL="1273175" indent="-358775" algn="l" rtl="0" fontAlgn="base">
        <a:spcBef>
          <a:spcPct val="0"/>
        </a:spcBef>
        <a:spcAft>
          <a:spcPct val="0"/>
        </a:spcAft>
        <a:defRPr sz="2600">
          <a:solidFill>
            <a:srgbClr val="FFFFFF"/>
          </a:solidFill>
          <a:latin typeface="Arial" charset="0"/>
          <a:cs typeface="Arial" charset="0"/>
        </a:defRPr>
      </a:lvl7pPr>
      <a:lvl8pPr marL="1730375" indent="-358775" algn="l" rtl="0" fontAlgn="base">
        <a:spcBef>
          <a:spcPct val="0"/>
        </a:spcBef>
        <a:spcAft>
          <a:spcPct val="0"/>
        </a:spcAft>
        <a:defRPr sz="2600">
          <a:solidFill>
            <a:srgbClr val="FFFFFF"/>
          </a:solidFill>
          <a:latin typeface="Arial" charset="0"/>
          <a:cs typeface="Arial" charset="0"/>
        </a:defRPr>
      </a:lvl8pPr>
      <a:lvl9pPr marL="2187575" indent="-358775" algn="l" rtl="0" fontAlgn="base">
        <a:spcBef>
          <a:spcPct val="0"/>
        </a:spcBef>
        <a:spcAft>
          <a:spcPct val="0"/>
        </a:spcAft>
        <a:defRPr sz="2600">
          <a:solidFill>
            <a:srgbClr val="FFFFFF"/>
          </a:solidFill>
          <a:latin typeface="Arial" charset="0"/>
          <a:cs typeface="Arial" charset="0"/>
        </a:defRPr>
      </a:lvl9pPr>
    </p:titleStyle>
    <p:bodyStyle>
      <a:lvl1pPr marL="228600" indent="-228600" algn="l" rtl="0" eaLnBrk="0" fontAlgn="base" hangingPunct="0">
        <a:lnSpc>
          <a:spcPct val="90000"/>
        </a:lnSpc>
        <a:spcBef>
          <a:spcPct val="80000"/>
        </a:spcBef>
        <a:spcAft>
          <a:spcPct val="0"/>
        </a:spcAft>
        <a:buSzPct val="80000"/>
        <a:buFont typeface="Symbol" pitchFamily="18" charset="2"/>
        <a:buChar char="·"/>
        <a:defRPr sz="2000">
          <a:solidFill>
            <a:srgbClr val="FFFFFF"/>
          </a:solidFill>
          <a:latin typeface="+mn-lt"/>
          <a:ea typeface="Arial" pitchFamily="-112" charset="0"/>
          <a:cs typeface="+mn-cs"/>
        </a:defRPr>
      </a:lvl1pPr>
      <a:lvl2pPr marL="501650" indent="-250825" algn="l" rtl="0" eaLnBrk="0" fontAlgn="base" hangingPunct="0">
        <a:lnSpc>
          <a:spcPct val="90000"/>
        </a:lnSpc>
        <a:spcBef>
          <a:spcPct val="80000"/>
        </a:spcBef>
        <a:spcAft>
          <a:spcPct val="0"/>
        </a:spcAft>
        <a:buFont typeface="Symbol" pitchFamily="18" charset="2"/>
        <a:buChar char="-"/>
        <a:defRPr sz="2000">
          <a:solidFill>
            <a:srgbClr val="FFFFFF"/>
          </a:solidFill>
          <a:latin typeface="+mn-lt"/>
          <a:ea typeface="Arial" pitchFamily="-112" charset="0"/>
          <a:cs typeface="+mn-cs"/>
        </a:defRPr>
      </a:lvl2pPr>
      <a:lvl3pPr marL="823913" indent="-301625" algn="l" rtl="0" eaLnBrk="0" fontAlgn="base" hangingPunct="0">
        <a:lnSpc>
          <a:spcPct val="90000"/>
        </a:lnSpc>
        <a:spcBef>
          <a:spcPct val="80000"/>
        </a:spcBef>
        <a:spcAft>
          <a:spcPct val="0"/>
        </a:spcAft>
        <a:buSzPct val="80000"/>
        <a:buFont typeface="Symbol" pitchFamily="18" charset="2"/>
        <a:buChar char="·"/>
        <a:defRPr sz="2000">
          <a:solidFill>
            <a:srgbClr val="FFFFFF"/>
          </a:solidFill>
          <a:latin typeface="+mn-lt"/>
          <a:ea typeface="Arial" pitchFamily="-112" charset="0"/>
          <a:cs typeface="+mn-cs"/>
        </a:defRPr>
      </a:lvl3pPr>
      <a:lvl4pPr marL="1371600" algn="l" rtl="0" eaLnBrk="0" fontAlgn="base" hangingPunct="0">
        <a:lnSpc>
          <a:spcPct val="90000"/>
        </a:lnSpc>
        <a:spcBef>
          <a:spcPct val="80000"/>
        </a:spcBef>
        <a:spcAft>
          <a:spcPct val="0"/>
        </a:spcAft>
        <a:buSzPct val="80000"/>
        <a:buFont typeface="Symbol" pitchFamily="18" charset="2"/>
        <a:buChar char="·"/>
        <a:defRPr sz="2000">
          <a:solidFill>
            <a:srgbClr val="FFFFFF"/>
          </a:solidFill>
          <a:latin typeface="+mn-lt"/>
          <a:ea typeface="Arial" pitchFamily="-112" charset="0"/>
          <a:cs typeface="+mn-cs"/>
        </a:defRPr>
      </a:lvl4pPr>
      <a:lvl5pPr marL="1828800" algn="l" rtl="0" eaLnBrk="0" fontAlgn="base" hangingPunct="0">
        <a:lnSpc>
          <a:spcPct val="90000"/>
        </a:lnSpc>
        <a:spcBef>
          <a:spcPct val="80000"/>
        </a:spcBef>
        <a:spcAft>
          <a:spcPct val="0"/>
        </a:spcAft>
        <a:buSzPct val="80000"/>
        <a:buFont typeface="Symbol" pitchFamily="18" charset="2"/>
        <a:buChar char="·"/>
        <a:defRPr sz="2000">
          <a:solidFill>
            <a:srgbClr val="FFFFFF"/>
          </a:solidFill>
          <a:latin typeface="+mn-lt"/>
          <a:ea typeface="Arial" pitchFamily="-112" charset="0"/>
          <a:cs typeface="+mn-cs"/>
        </a:defRPr>
      </a:lvl5pPr>
      <a:lvl6pPr marL="2286000" algn="l" rtl="0" fontAlgn="base">
        <a:lnSpc>
          <a:spcPct val="90000"/>
        </a:lnSpc>
        <a:spcBef>
          <a:spcPct val="80000"/>
        </a:spcBef>
        <a:spcAft>
          <a:spcPct val="0"/>
        </a:spcAft>
        <a:buSzPct val="80000"/>
        <a:buFont typeface="Symbol" pitchFamily="18" charset="2"/>
        <a:buChar char="·"/>
        <a:defRPr sz="2000">
          <a:solidFill>
            <a:srgbClr val="FFFFFF"/>
          </a:solidFill>
          <a:latin typeface="+mn-lt"/>
          <a:cs typeface="+mn-cs"/>
        </a:defRPr>
      </a:lvl6pPr>
      <a:lvl7pPr marL="2743200" algn="l" rtl="0" fontAlgn="base">
        <a:lnSpc>
          <a:spcPct val="90000"/>
        </a:lnSpc>
        <a:spcBef>
          <a:spcPct val="80000"/>
        </a:spcBef>
        <a:spcAft>
          <a:spcPct val="0"/>
        </a:spcAft>
        <a:buSzPct val="80000"/>
        <a:buFont typeface="Symbol" pitchFamily="18" charset="2"/>
        <a:buChar char="·"/>
        <a:defRPr sz="2000">
          <a:solidFill>
            <a:srgbClr val="FFFFFF"/>
          </a:solidFill>
          <a:latin typeface="+mn-lt"/>
          <a:cs typeface="+mn-cs"/>
        </a:defRPr>
      </a:lvl7pPr>
      <a:lvl8pPr marL="3200400" algn="l" rtl="0" fontAlgn="base">
        <a:lnSpc>
          <a:spcPct val="90000"/>
        </a:lnSpc>
        <a:spcBef>
          <a:spcPct val="80000"/>
        </a:spcBef>
        <a:spcAft>
          <a:spcPct val="0"/>
        </a:spcAft>
        <a:buSzPct val="80000"/>
        <a:buFont typeface="Symbol" pitchFamily="18" charset="2"/>
        <a:buChar char="·"/>
        <a:defRPr sz="2000">
          <a:solidFill>
            <a:srgbClr val="FFFFFF"/>
          </a:solidFill>
          <a:latin typeface="+mn-lt"/>
          <a:cs typeface="+mn-cs"/>
        </a:defRPr>
      </a:lvl8pPr>
      <a:lvl9pPr marL="3657600" algn="l" rtl="0" fontAlgn="base">
        <a:lnSpc>
          <a:spcPct val="90000"/>
        </a:lnSpc>
        <a:spcBef>
          <a:spcPct val="80000"/>
        </a:spcBef>
        <a:spcAft>
          <a:spcPct val="0"/>
        </a:spcAft>
        <a:buSzPct val="80000"/>
        <a:buFont typeface="Symbol" pitchFamily="18" charset="2"/>
        <a:buChar char="·"/>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hyperlink" Target="http://www.copere.net/.shared/image.html?/photos/uncategorized/imode_logo.gi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jpe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2"/>
          <p:cNvSpPr>
            <a:spLocks noChangeShapeType="1"/>
          </p:cNvSpPr>
          <p:nvPr/>
        </p:nvSpPr>
        <p:spPr bwMode="auto">
          <a:xfrm>
            <a:off x="1588" y="6169025"/>
            <a:ext cx="9142412" cy="0"/>
          </a:xfrm>
          <a:prstGeom prst="line">
            <a:avLst/>
          </a:prstGeom>
          <a:noFill/>
          <a:ln w="12700">
            <a:solidFill>
              <a:srgbClr val="99ADD6"/>
            </a:solidFill>
            <a:round/>
            <a:headEnd/>
            <a:tailEnd/>
          </a:ln>
        </p:spPr>
        <p:txBody>
          <a:bodyPr/>
          <a:lstStyle/>
          <a:p>
            <a:endParaRPr lang="en-US"/>
          </a:p>
        </p:txBody>
      </p:sp>
      <p:sp>
        <p:nvSpPr>
          <p:cNvPr id="44034" name="Rectangle 3"/>
          <p:cNvSpPr>
            <a:spLocks noChangeArrowheads="1"/>
          </p:cNvSpPr>
          <p:nvPr/>
        </p:nvSpPr>
        <p:spPr bwMode="gray">
          <a:xfrm>
            <a:off x="76200" y="1143000"/>
            <a:ext cx="9067800" cy="3765550"/>
          </a:xfrm>
          <a:prstGeom prst="rect">
            <a:avLst/>
          </a:prstGeom>
          <a:noFill/>
          <a:ln w="9525">
            <a:noFill/>
            <a:miter lim="800000"/>
            <a:headEnd/>
            <a:tailEnd/>
          </a:ln>
        </p:spPr>
        <p:txBody>
          <a:bodyPr lIns="46038" tIns="46038" rIns="46038" bIns="46038">
            <a:spAutoFit/>
          </a:bodyPr>
          <a:lstStyle/>
          <a:p>
            <a:pPr algn="ctr" eaLnBrk="0" hangingPunct="0">
              <a:lnSpc>
                <a:spcPct val="90000"/>
              </a:lnSpc>
              <a:spcBef>
                <a:spcPct val="60000"/>
              </a:spcBef>
            </a:pPr>
            <a:r>
              <a:rPr lang="en-US" sz="2400" i="1">
                <a:solidFill>
                  <a:schemeClr val="tx1"/>
                </a:solidFill>
              </a:rPr>
              <a:t/>
            </a:r>
            <a:br>
              <a:rPr lang="en-US" sz="2400" i="1">
                <a:solidFill>
                  <a:schemeClr val="tx1"/>
                </a:solidFill>
              </a:rPr>
            </a:br>
            <a:r>
              <a:rPr lang="en-US" sz="2400" i="1">
                <a:solidFill>
                  <a:schemeClr val="tx1"/>
                </a:solidFill>
              </a:rPr>
              <a:t/>
            </a:r>
            <a:br>
              <a:rPr lang="en-US" sz="2400" i="1">
                <a:solidFill>
                  <a:schemeClr val="tx1"/>
                </a:solidFill>
              </a:rPr>
            </a:br>
            <a:r>
              <a:rPr lang="en-US" sz="3700" i="1">
                <a:solidFill>
                  <a:schemeClr val="accent1"/>
                </a:solidFill>
              </a:rPr>
              <a:t>Economy + Internet Trends</a:t>
            </a:r>
            <a:br>
              <a:rPr lang="en-US" sz="3700" i="1">
                <a:solidFill>
                  <a:schemeClr val="accent1"/>
                </a:solidFill>
              </a:rPr>
            </a:br>
            <a:r>
              <a:rPr lang="en-US" sz="2800">
                <a:solidFill>
                  <a:schemeClr val="tx1"/>
                </a:solidFill>
              </a:rPr>
              <a:t/>
            </a:r>
            <a:br>
              <a:rPr lang="en-US" sz="2800">
                <a:solidFill>
                  <a:schemeClr val="tx1"/>
                </a:solidFill>
              </a:rPr>
            </a:br>
            <a:r>
              <a:rPr lang="en-US" sz="2400">
                <a:solidFill>
                  <a:schemeClr val="tx1"/>
                </a:solidFill>
              </a:rPr>
              <a:t>October 20, 2009</a:t>
            </a:r>
            <a:endParaRPr lang="en-US" sz="2400">
              <a:solidFill>
                <a:srgbClr val="FF0000"/>
              </a:solidFill>
            </a:endParaRPr>
          </a:p>
          <a:p>
            <a:pPr algn="ctr" eaLnBrk="0" hangingPunct="0">
              <a:lnSpc>
                <a:spcPct val="90000"/>
              </a:lnSpc>
              <a:spcBef>
                <a:spcPct val="60000"/>
              </a:spcBef>
            </a:pPr>
            <a:r>
              <a:rPr lang="en-US" sz="2400" i="1">
                <a:solidFill>
                  <a:schemeClr val="tx1"/>
                </a:solidFill>
              </a:rPr>
              <a:t>Web 2.0 Summit – San Francisco</a:t>
            </a:r>
          </a:p>
          <a:p>
            <a:pPr algn="ctr" eaLnBrk="0" hangingPunct="0">
              <a:lnSpc>
                <a:spcPct val="90000"/>
              </a:lnSpc>
              <a:spcBef>
                <a:spcPct val="60000"/>
              </a:spcBef>
            </a:pPr>
            <a:r>
              <a:rPr lang="en-US" sz="2400">
                <a:solidFill>
                  <a:schemeClr val="tx1"/>
                </a:solidFill>
              </a:rPr>
              <a:t/>
            </a:r>
            <a:br>
              <a:rPr lang="en-US" sz="2400">
                <a:solidFill>
                  <a:schemeClr val="tx1"/>
                </a:solidFill>
              </a:rPr>
            </a:br>
            <a:r>
              <a:rPr lang="en-US" sz="1700">
                <a:solidFill>
                  <a:schemeClr val="tx1"/>
                </a:solidFill>
              </a:rPr>
              <a:t>mary.meeker@ms.com / scott.devitt@ms.com / liang.wu@ms.com</a:t>
            </a:r>
            <a:r>
              <a:rPr lang="en-US" sz="1700">
                <a:solidFill>
                  <a:srgbClr val="FF0000"/>
                </a:solidFill>
              </a:rPr>
              <a:t/>
            </a:r>
            <a:br>
              <a:rPr lang="en-US" sz="1700">
                <a:solidFill>
                  <a:srgbClr val="FF0000"/>
                </a:solidFill>
              </a:rPr>
            </a:br>
            <a:r>
              <a:rPr lang="en-US" sz="1700">
                <a:solidFill>
                  <a:srgbClr val="FF0000"/>
                </a:solidFill>
              </a:rPr>
              <a:t/>
            </a:r>
            <a:br>
              <a:rPr lang="en-US" sz="1700">
                <a:solidFill>
                  <a:srgbClr val="FF0000"/>
                </a:solidFill>
              </a:rPr>
            </a:br>
            <a:r>
              <a:rPr lang="en-US" sz="1700">
                <a:solidFill>
                  <a:schemeClr val="tx1"/>
                </a:solidFill>
              </a:rPr>
              <a:t>www.morganstanley.com/techresearch</a:t>
            </a:r>
          </a:p>
        </p:txBody>
      </p:sp>
      <p:sp>
        <p:nvSpPr>
          <p:cNvPr id="44035" name="Text Box 4"/>
          <p:cNvSpPr txBox="1">
            <a:spLocks noChangeArrowheads="1"/>
          </p:cNvSpPr>
          <p:nvPr/>
        </p:nvSpPr>
        <p:spPr bwMode="auto">
          <a:xfrm>
            <a:off x="304800" y="5334000"/>
            <a:ext cx="8458200" cy="622300"/>
          </a:xfrm>
          <a:prstGeom prst="rect">
            <a:avLst/>
          </a:prstGeom>
          <a:noFill/>
          <a:ln w="9525">
            <a:solidFill>
              <a:schemeClr val="tx1"/>
            </a:solidFill>
            <a:miter lim="800000"/>
            <a:headEnd/>
            <a:tailEnd/>
          </a:ln>
        </p:spPr>
        <p:txBody>
          <a:bodyPr lIns="45720" rIns="45720"/>
          <a:lstStyle/>
          <a:p>
            <a:r>
              <a:rPr lang="en-US" sz="700" i="1">
                <a:solidFill>
                  <a:schemeClr val="tx1"/>
                </a:solidFill>
              </a:rPr>
              <a:t>Morgan Stanley does and seeks to do business with companies covered in Morgan Stanley Research. As a result, investors should be aware that the firm may have a conflict of interest that could affect the objectivity of Morgan Stanley Research. Investors should consider Morgan Stanley Research as only a single factor in making their investment decision. Customers of Morgan Stanley in the US can receive independent, third-party research on companies covered in Morgan Stanley Research, at no cost to them, where such research is available. Customers can access this independent research at www.morganstanley.com/equityresearch or can call 1-800-624-2063 to request a copy of this research.</a:t>
            </a:r>
          </a:p>
          <a:p>
            <a:r>
              <a:rPr lang="en-US" sz="700" i="1">
                <a:solidFill>
                  <a:schemeClr val="tx1"/>
                </a:solidFill>
              </a:rPr>
              <a:t>For analyst certification and other important disclosures, refer to the Disclosure Section, located at the end of this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srcRect/>
          <a:stretch>
            <a:fillRect/>
          </a:stretch>
        </p:blipFill>
        <p:spPr bwMode="auto">
          <a:xfrm>
            <a:off x="228600" y="533400"/>
            <a:ext cx="8674100" cy="5930900"/>
          </a:xfrm>
          <a:prstGeom prst="rect">
            <a:avLst/>
          </a:prstGeom>
          <a:noFill/>
          <a:ln w="9525">
            <a:noFill/>
            <a:miter lim="800000"/>
            <a:headEnd/>
            <a:tailEnd/>
          </a:ln>
        </p:spPr>
      </p:pic>
      <p:sp>
        <p:nvSpPr>
          <p:cNvPr id="56322" name="Rectangle 2"/>
          <p:cNvSpPr>
            <a:spLocks noGrp="1" noChangeArrowheads="1"/>
          </p:cNvSpPr>
          <p:nvPr>
            <p:ph type="title" idx="4294967295"/>
          </p:nvPr>
        </p:nvSpPr>
        <p:spPr>
          <a:xfrm>
            <a:off x="0" y="53975"/>
            <a:ext cx="9144000" cy="750888"/>
          </a:xfrm>
        </p:spPr>
        <p:txBody>
          <a:bodyPr/>
          <a:lstStyle/>
          <a:p>
            <a:pPr algn="ctr"/>
            <a:r>
              <a:rPr lang="en-US" smtClean="0">
                <a:solidFill>
                  <a:schemeClr val="accent1"/>
                </a:solidFill>
              </a:rPr>
              <a:t>Global Technology Revenue</a:t>
            </a:r>
            <a:br>
              <a:rPr lang="en-US" smtClean="0">
                <a:solidFill>
                  <a:schemeClr val="accent1"/>
                </a:solidFill>
              </a:rPr>
            </a:br>
            <a:r>
              <a:rPr lang="en-US" sz="2200" smtClean="0">
                <a:solidFill>
                  <a:schemeClr val="accent1"/>
                </a:solidFill>
              </a:rPr>
              <a:t>Estimates Imply Recovery…So Far, a 2001 Redux</a:t>
            </a:r>
          </a:p>
        </p:txBody>
      </p:sp>
      <p:sp>
        <p:nvSpPr>
          <p:cNvPr id="56323" name="Text Box 8"/>
          <p:cNvSpPr txBox="1">
            <a:spLocks noChangeArrowheads="1"/>
          </p:cNvSpPr>
          <p:nvPr/>
        </p:nvSpPr>
        <p:spPr bwMode="auto">
          <a:xfrm>
            <a:off x="3886200" y="2057400"/>
            <a:ext cx="1196975" cy="422275"/>
          </a:xfrm>
          <a:prstGeom prst="rect">
            <a:avLst/>
          </a:prstGeom>
          <a:noFill/>
          <a:ln w="88900" algn="ctr">
            <a:noFill/>
            <a:miter lim="800000"/>
            <a:headEnd/>
            <a:tailEnd/>
          </a:ln>
        </p:spPr>
        <p:txBody>
          <a:bodyPr wrap="none">
            <a:spAutoFit/>
          </a:bodyPr>
          <a:lstStyle/>
          <a:p>
            <a:pPr algn="ctr" eaLnBrk="0" hangingPunct="0">
              <a:lnSpc>
                <a:spcPct val="90000"/>
              </a:lnSpc>
            </a:pPr>
            <a:r>
              <a:rPr lang="en-US" sz="1200">
                <a:solidFill>
                  <a:schemeClr val="tx1"/>
                </a:solidFill>
              </a:rPr>
              <a:t>Average Y/Y</a:t>
            </a:r>
          </a:p>
          <a:p>
            <a:pPr algn="ctr" eaLnBrk="0" hangingPunct="0">
              <a:lnSpc>
                <a:spcPct val="90000"/>
              </a:lnSpc>
            </a:pPr>
            <a:r>
              <a:rPr lang="en-US" sz="1200">
                <a:solidFill>
                  <a:schemeClr val="tx1"/>
                </a:solidFill>
              </a:rPr>
              <a:t>Growth = 10%</a:t>
            </a:r>
          </a:p>
        </p:txBody>
      </p:sp>
      <p:sp>
        <p:nvSpPr>
          <p:cNvPr id="56324" name="Line 9"/>
          <p:cNvSpPr>
            <a:spLocks noChangeShapeType="1"/>
          </p:cNvSpPr>
          <p:nvPr/>
        </p:nvSpPr>
        <p:spPr bwMode="auto">
          <a:xfrm>
            <a:off x="4495800" y="2514600"/>
            <a:ext cx="0" cy="438150"/>
          </a:xfrm>
          <a:prstGeom prst="line">
            <a:avLst/>
          </a:prstGeom>
          <a:noFill/>
          <a:ln w="38100">
            <a:solidFill>
              <a:schemeClr val="tx1"/>
            </a:solidFill>
            <a:round/>
            <a:headEnd/>
            <a:tailEnd type="triangle" w="med" len="med"/>
          </a:ln>
        </p:spPr>
        <p:txBody>
          <a:bodyPr anchor="ctr"/>
          <a:lstStyle/>
          <a:p>
            <a:endParaRPr lang="en-US"/>
          </a:p>
        </p:txBody>
      </p:sp>
      <p:sp>
        <p:nvSpPr>
          <p:cNvPr id="56325" name="Text Box 10"/>
          <p:cNvSpPr txBox="1">
            <a:spLocks noChangeArrowheads="1"/>
          </p:cNvSpPr>
          <p:nvPr/>
        </p:nvSpPr>
        <p:spPr bwMode="auto">
          <a:xfrm>
            <a:off x="1541463" y="1295400"/>
            <a:ext cx="6005512" cy="284163"/>
          </a:xfrm>
          <a:prstGeom prst="rect">
            <a:avLst/>
          </a:prstGeom>
          <a:noFill/>
          <a:ln w="88900" algn="ctr">
            <a:noFill/>
            <a:miter lim="800000"/>
            <a:headEnd/>
            <a:tailEnd/>
          </a:ln>
        </p:spPr>
        <p:txBody>
          <a:bodyPr wrap="none">
            <a:spAutoFit/>
          </a:bodyPr>
          <a:lstStyle/>
          <a:p>
            <a:pPr algn="ctr" eaLnBrk="0" hangingPunct="0">
              <a:lnSpc>
                <a:spcPct val="90000"/>
              </a:lnSpc>
            </a:pPr>
            <a:r>
              <a:rPr lang="en-US">
                <a:solidFill>
                  <a:schemeClr val="accent1"/>
                </a:solidFill>
              </a:rPr>
              <a:t>Global Technology Sector Revenue &amp; Y/Y Growth, CQ1:96 – CQ4:09E</a:t>
            </a:r>
          </a:p>
        </p:txBody>
      </p:sp>
      <p:sp>
        <p:nvSpPr>
          <p:cNvPr id="56326" name="Rectangle 9"/>
          <p:cNvSpPr>
            <a:spLocks noChangeArrowheads="1"/>
          </p:cNvSpPr>
          <p:nvPr/>
        </p:nvSpPr>
        <p:spPr bwMode="auto">
          <a:xfrm>
            <a:off x="2362200" y="6400800"/>
            <a:ext cx="6248400" cy="273050"/>
          </a:xfrm>
          <a:prstGeom prst="rect">
            <a:avLst/>
          </a:prstGeom>
          <a:noFill/>
          <a:ln w="9525">
            <a:noFill/>
            <a:miter lim="800000"/>
            <a:headEnd/>
            <a:tailEnd/>
          </a:ln>
        </p:spPr>
        <p:txBody>
          <a:bodyPr lIns="0" tIns="0" rIns="0" bIns="0">
            <a:spAutoFit/>
          </a:bodyPr>
          <a:lstStyle/>
          <a:p>
            <a:pPr algn="r"/>
            <a:r>
              <a:rPr lang="en-US" sz="900" b="0" i="1">
                <a:solidFill>
                  <a:schemeClr val="tx1"/>
                </a:solidFill>
              </a:rPr>
              <a:t>Note: Revenue / Y/Y Growth / CQ3 / CQ4:09E estimates compiled from 435 publicly traded global technology companies, data as of 10/15/09. Source: FactSet, Bloomberg, Morgan Stanley Research. </a:t>
            </a:r>
          </a:p>
        </p:txBody>
      </p:sp>
      <p:sp>
        <p:nvSpPr>
          <p:cNvPr id="5632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CA84264B-904B-4737-9C60-BA5DD5699ABD}" type="slidenum">
              <a:rPr lang="en-US" sz="1000" b="0">
                <a:solidFill>
                  <a:schemeClr val="tx1"/>
                </a:solidFill>
              </a:rPr>
              <a:pPr algn="r" defTabSz="1019175" eaLnBrk="0" hangingPunct="0"/>
              <a:t>10</a:t>
            </a:fld>
            <a:endParaRPr lang="en-US" sz="1000" b="0">
              <a:solidFill>
                <a:schemeClr val="tx1"/>
              </a:solidFill>
            </a:endParaRPr>
          </a:p>
        </p:txBody>
      </p:sp>
      <p:sp>
        <p:nvSpPr>
          <p:cNvPr id="56328" name="Text Box 13"/>
          <p:cNvSpPr txBox="1">
            <a:spLocks noChangeArrowheads="1"/>
          </p:cNvSpPr>
          <p:nvPr/>
        </p:nvSpPr>
        <p:spPr bwMode="auto">
          <a:xfrm rot="-5400000">
            <a:off x="7731920" y="5596731"/>
            <a:ext cx="817562" cy="257175"/>
          </a:xfrm>
          <a:prstGeom prst="rect">
            <a:avLst/>
          </a:prstGeom>
          <a:noFill/>
          <a:ln w="88900" algn="ctr">
            <a:noFill/>
            <a:miter lim="800000"/>
            <a:headEnd/>
            <a:tailEnd/>
          </a:ln>
        </p:spPr>
        <p:txBody>
          <a:bodyPr wrap="none">
            <a:spAutoFit/>
          </a:bodyPr>
          <a:lstStyle/>
          <a:p>
            <a:pPr algn="ctr" eaLnBrk="0" hangingPunct="0">
              <a:lnSpc>
                <a:spcPct val="90000"/>
              </a:lnSpc>
            </a:pPr>
            <a:r>
              <a:rPr lang="en-US" sz="1200">
                <a:solidFill>
                  <a:schemeClr val="tx1"/>
                </a:solidFill>
              </a:rPr>
              <a:t>CQ4:09E</a:t>
            </a:r>
          </a:p>
        </p:txBody>
      </p:sp>
      <p:sp>
        <p:nvSpPr>
          <p:cNvPr id="56329" name="Oval 9"/>
          <p:cNvSpPr>
            <a:spLocks noChangeArrowheads="1"/>
          </p:cNvSpPr>
          <p:nvPr/>
        </p:nvSpPr>
        <p:spPr bwMode="auto">
          <a:xfrm>
            <a:off x="3581400" y="2895600"/>
            <a:ext cx="971550" cy="1981200"/>
          </a:xfrm>
          <a:prstGeom prst="ellipse">
            <a:avLst/>
          </a:prstGeom>
          <a:noFill/>
          <a:ln w="28575" algn="ctr">
            <a:solidFill>
              <a:schemeClr val="tx1"/>
            </a:solidFill>
            <a:round/>
            <a:headEnd/>
            <a:tailEnd/>
          </a:ln>
        </p:spPr>
        <p:txBody>
          <a:bodyPr wrap="none" anchor="ctr"/>
          <a:lstStyle/>
          <a:p>
            <a:pPr algn="ctr" eaLnBrk="0" hangingPunct="0">
              <a:lnSpc>
                <a:spcPct val="90000"/>
              </a:lnSpc>
            </a:pPr>
            <a:endParaRPr lang="en-US"/>
          </a:p>
        </p:txBody>
      </p:sp>
      <p:sp>
        <p:nvSpPr>
          <p:cNvPr id="56330" name="Oval 10"/>
          <p:cNvSpPr>
            <a:spLocks noChangeArrowheads="1"/>
          </p:cNvSpPr>
          <p:nvPr/>
        </p:nvSpPr>
        <p:spPr bwMode="auto">
          <a:xfrm>
            <a:off x="7315200" y="2895600"/>
            <a:ext cx="971550" cy="1981200"/>
          </a:xfrm>
          <a:prstGeom prst="ellipse">
            <a:avLst/>
          </a:prstGeom>
          <a:noFill/>
          <a:ln w="28575" algn="ctr">
            <a:solidFill>
              <a:schemeClr val="tx1"/>
            </a:solidFill>
            <a:round/>
            <a:headEnd/>
            <a:tailEnd/>
          </a:ln>
        </p:spPr>
        <p:txBody>
          <a:bodyPr wrap="none" anchor="ctr"/>
          <a:lstStyle/>
          <a:p>
            <a:pPr algn="ctr" eaLnBrk="0" hangingPunct="0">
              <a:lnSpc>
                <a:spcPct val="90000"/>
              </a:lnSpc>
            </a:pPr>
            <a:endParaRPr lang="en-US"/>
          </a:p>
        </p:txBody>
      </p:sp>
      <p:sp>
        <p:nvSpPr>
          <p:cNvPr id="56331" name="AutoShape 11"/>
          <p:cNvSpPr>
            <a:spLocks noChangeArrowheads="1"/>
          </p:cNvSpPr>
          <p:nvPr/>
        </p:nvSpPr>
        <p:spPr bwMode="auto">
          <a:xfrm>
            <a:off x="4648200" y="3886200"/>
            <a:ext cx="2514600" cy="590550"/>
          </a:xfrm>
          <a:prstGeom prst="leftRightArrow">
            <a:avLst>
              <a:gd name="adj1" fmla="val 50000"/>
              <a:gd name="adj2" fmla="val 65862"/>
            </a:avLst>
          </a:prstGeom>
          <a:solidFill>
            <a:srgbClr val="061F3F"/>
          </a:solidFill>
          <a:ln w="28575" algn="ctr">
            <a:solidFill>
              <a:schemeClr val="tx1"/>
            </a:solidFill>
            <a:miter lim="800000"/>
            <a:headEnd/>
            <a:tailEnd/>
          </a:ln>
        </p:spPr>
        <p:txBody>
          <a:bodyPr wrap="none" anchor="ctr"/>
          <a:lstStyle/>
          <a:p>
            <a:pPr algn="ctr" eaLnBrk="0" hangingPunct="0">
              <a:lnSpc>
                <a:spcPct val="90000"/>
              </a:lnSpc>
            </a:pPr>
            <a:endParaRPr lang="en-US"/>
          </a:p>
        </p:txBody>
      </p:sp>
      <p:sp>
        <p:nvSpPr>
          <p:cNvPr id="56332" name="Text Box 12"/>
          <p:cNvSpPr txBox="1">
            <a:spLocks noChangeArrowheads="1"/>
          </p:cNvSpPr>
          <p:nvPr/>
        </p:nvSpPr>
        <p:spPr bwMode="auto">
          <a:xfrm>
            <a:off x="5114925" y="4057650"/>
            <a:ext cx="1600200" cy="257175"/>
          </a:xfrm>
          <a:prstGeom prst="rect">
            <a:avLst/>
          </a:prstGeom>
          <a:noFill/>
          <a:ln w="88900" algn="ctr">
            <a:noFill/>
            <a:miter lim="800000"/>
            <a:headEnd/>
            <a:tailEnd/>
          </a:ln>
        </p:spPr>
        <p:txBody>
          <a:bodyPr>
            <a:spAutoFit/>
          </a:bodyPr>
          <a:lstStyle/>
          <a:p>
            <a:pPr algn="ctr" eaLnBrk="0" hangingPunct="0">
              <a:lnSpc>
                <a:spcPct val="90000"/>
              </a:lnSpc>
            </a:pPr>
            <a:r>
              <a:rPr lang="en-US" sz="1200">
                <a:solidFill>
                  <a:schemeClr val="tx1"/>
                </a:solidFill>
              </a:rPr>
              <a:t>Similar Patterns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8" name="Rectangle 2"/>
          <p:cNvSpPr>
            <a:spLocks noGrp="1" noChangeArrowheads="1"/>
          </p:cNvSpPr>
          <p:nvPr>
            <p:ph type="title"/>
          </p:nvPr>
        </p:nvSpPr>
        <p:spPr>
          <a:xfrm>
            <a:off x="230188" y="96838"/>
            <a:ext cx="8656637" cy="750887"/>
          </a:xfrm>
        </p:spPr>
        <p:txBody>
          <a:bodyPr/>
          <a:lstStyle/>
          <a:p>
            <a:pPr algn="ctr"/>
            <a:r>
              <a:rPr lang="en-US" smtClean="0">
                <a:solidFill>
                  <a:schemeClr val="accent1"/>
                </a:solidFill>
              </a:rPr>
              <a:t>Technology IPO Market</a:t>
            </a:r>
            <a:br>
              <a:rPr lang="en-US" smtClean="0">
                <a:solidFill>
                  <a:schemeClr val="accent1"/>
                </a:solidFill>
              </a:rPr>
            </a:br>
            <a:r>
              <a:rPr lang="en-US" sz="2200" smtClean="0">
                <a:solidFill>
                  <a:schemeClr val="accent1"/>
                </a:solidFill>
              </a:rPr>
              <a:t>2x Deal Volume…4x Dollar Volume YTD vs. 2008</a:t>
            </a:r>
            <a:endParaRPr lang="en-US" sz="1200" smtClean="0">
              <a:solidFill>
                <a:srgbClr val="FF0000"/>
              </a:solidFill>
            </a:endParaRPr>
          </a:p>
        </p:txBody>
      </p:sp>
      <p:graphicFrame>
        <p:nvGraphicFramePr>
          <p:cNvPr id="630787" name="Object 3"/>
          <p:cNvGraphicFramePr>
            <a:graphicFrameLocks noChangeAspect="1"/>
          </p:cNvGraphicFramePr>
          <p:nvPr/>
        </p:nvGraphicFramePr>
        <p:xfrm>
          <a:off x="228600" y="1524000"/>
          <a:ext cx="8724900" cy="4819650"/>
        </p:xfrm>
        <a:graphic>
          <a:graphicData uri="http://schemas.openxmlformats.org/presentationml/2006/ole">
            <p:oleObj spid="_x0000_s630787" name="Chart" r:id="rId3" imgW="8724920" imgH="4819579" progId="MSGraph.Chart.8">
              <p:embed followColorScheme="full"/>
            </p:oleObj>
          </a:graphicData>
        </a:graphic>
      </p:graphicFrame>
      <p:sp>
        <p:nvSpPr>
          <p:cNvPr id="630789" name="Text Box 4"/>
          <p:cNvSpPr txBox="1">
            <a:spLocks noChangeArrowheads="1"/>
          </p:cNvSpPr>
          <p:nvPr/>
        </p:nvSpPr>
        <p:spPr bwMode="auto">
          <a:xfrm>
            <a:off x="1447800" y="1219200"/>
            <a:ext cx="6203950" cy="304800"/>
          </a:xfrm>
          <a:prstGeom prst="rect">
            <a:avLst/>
          </a:prstGeom>
          <a:noFill/>
          <a:ln w="9525">
            <a:noFill/>
            <a:miter lim="800000"/>
            <a:headEnd/>
            <a:tailEnd/>
          </a:ln>
        </p:spPr>
        <p:txBody>
          <a:bodyPr wrap="none">
            <a:spAutoFit/>
          </a:bodyPr>
          <a:lstStyle/>
          <a:p>
            <a:r>
              <a:rPr lang="en-US">
                <a:solidFill>
                  <a:schemeClr val="accent1"/>
                </a:solidFill>
              </a:rPr>
              <a:t>Annual Technology IPO Dollar Volume &amp; Deal Volume, 1980 – 2009 YTD</a:t>
            </a:r>
          </a:p>
        </p:txBody>
      </p:sp>
      <p:sp>
        <p:nvSpPr>
          <p:cNvPr id="630790" name="Text Box 5"/>
          <p:cNvSpPr txBox="1">
            <a:spLocks noChangeArrowheads="1"/>
          </p:cNvSpPr>
          <p:nvPr/>
        </p:nvSpPr>
        <p:spPr bwMode="auto">
          <a:xfrm>
            <a:off x="6324600" y="2514600"/>
            <a:ext cx="1828800" cy="952500"/>
          </a:xfrm>
          <a:prstGeom prst="rect">
            <a:avLst/>
          </a:prstGeom>
          <a:noFill/>
          <a:ln w="9525">
            <a:solidFill>
              <a:schemeClr val="tx1"/>
            </a:solidFill>
            <a:miter lim="800000"/>
            <a:headEnd/>
            <a:tailEnd/>
          </a:ln>
        </p:spPr>
        <p:txBody>
          <a:bodyPr>
            <a:spAutoFit/>
          </a:bodyPr>
          <a:lstStyle/>
          <a:p>
            <a:pPr algn="ctr"/>
            <a:r>
              <a:rPr lang="en-US">
                <a:solidFill>
                  <a:schemeClr val="tx1"/>
                </a:solidFill>
              </a:rPr>
              <a:t>10/09</a:t>
            </a:r>
          </a:p>
          <a:p>
            <a:pPr algn="ctr"/>
            <a:r>
              <a:rPr lang="en-US">
                <a:solidFill>
                  <a:schemeClr val="tx1"/>
                </a:solidFill>
              </a:rPr>
              <a:t># of Technology IPOs in Registration - 8</a:t>
            </a:r>
          </a:p>
        </p:txBody>
      </p:sp>
      <p:sp>
        <p:nvSpPr>
          <p:cNvPr id="630791" name="Line 6"/>
          <p:cNvSpPr>
            <a:spLocks noChangeShapeType="1"/>
          </p:cNvSpPr>
          <p:nvPr/>
        </p:nvSpPr>
        <p:spPr bwMode="auto">
          <a:xfrm>
            <a:off x="8124825" y="3476625"/>
            <a:ext cx="0" cy="1524000"/>
          </a:xfrm>
          <a:prstGeom prst="line">
            <a:avLst/>
          </a:prstGeom>
          <a:noFill/>
          <a:ln w="38100">
            <a:solidFill>
              <a:schemeClr val="tx1"/>
            </a:solidFill>
            <a:round/>
            <a:headEnd/>
            <a:tailEnd type="triangle" w="med" len="med"/>
          </a:ln>
        </p:spPr>
        <p:txBody>
          <a:bodyPr/>
          <a:lstStyle/>
          <a:p>
            <a:endParaRPr lang="en-US"/>
          </a:p>
        </p:txBody>
      </p:sp>
      <p:sp>
        <p:nvSpPr>
          <p:cNvPr id="630792" name="Text Box 11"/>
          <p:cNvSpPr txBox="1">
            <a:spLocks noChangeArrowheads="1"/>
          </p:cNvSpPr>
          <p:nvPr/>
        </p:nvSpPr>
        <p:spPr bwMode="auto">
          <a:xfrm>
            <a:off x="295275" y="6438900"/>
            <a:ext cx="8455025" cy="203200"/>
          </a:xfrm>
          <a:prstGeom prst="rect">
            <a:avLst/>
          </a:prstGeom>
          <a:noFill/>
          <a:ln w="9525">
            <a:noFill/>
            <a:miter lim="800000"/>
            <a:headEnd/>
            <a:tailEnd/>
          </a:ln>
        </p:spPr>
        <p:txBody>
          <a:bodyPr/>
          <a:lstStyle/>
          <a:p>
            <a:pPr marL="266700" indent="-266700" algn="r"/>
            <a:r>
              <a:rPr lang="en-US" sz="900" b="0" i="1">
                <a:solidFill>
                  <a:schemeClr val="tx1"/>
                </a:solidFill>
              </a:rPr>
              <a:t>Note: Data as of 10/9/09. Source: Securities Data Corp., Colin Stewart, Morgan Stanley GCM.</a:t>
            </a:r>
          </a:p>
        </p:txBody>
      </p:sp>
      <p:sp>
        <p:nvSpPr>
          <p:cNvPr id="630793" name="Slide Number Placeholder 3"/>
          <p:cNvSpPr txBox="1">
            <a:spLocks noGrp="1"/>
          </p:cNvSpPr>
          <p:nvPr/>
        </p:nvSpPr>
        <p:spPr bwMode="auto">
          <a:xfrm>
            <a:off x="8837613" y="6440488"/>
            <a:ext cx="161925" cy="244475"/>
          </a:xfrm>
          <a:prstGeom prst="rect">
            <a:avLst/>
          </a:prstGeom>
          <a:noFill/>
          <a:ln w="9525">
            <a:noFill/>
            <a:miter lim="800000"/>
            <a:headEnd/>
            <a:tailEnd/>
          </a:ln>
        </p:spPr>
        <p:txBody>
          <a:bodyPr wrap="none" lIns="45720" rIns="45720" anchor="b">
            <a:spAutoFit/>
          </a:bodyPr>
          <a:lstStyle/>
          <a:p>
            <a:pPr algn="r" defTabSz="1019175" eaLnBrk="0" hangingPunct="0"/>
            <a:fld id="{F1BE00EC-E51D-4CEE-928A-C1981C926EB4}" type="slidenum">
              <a:rPr lang="en-US" sz="1000" b="0">
                <a:solidFill>
                  <a:schemeClr val="tx1"/>
                </a:solidFill>
              </a:rPr>
              <a:pPr algn="r" defTabSz="1019175" eaLnBrk="0" hangingPunct="0"/>
              <a:t>11</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2"/>
          <p:cNvSpPr>
            <a:spLocks noGrp="1" noChangeArrowheads="1"/>
          </p:cNvSpPr>
          <p:nvPr>
            <p:ph type="title"/>
          </p:nvPr>
        </p:nvSpPr>
        <p:spPr>
          <a:xfrm>
            <a:off x="93663" y="258763"/>
            <a:ext cx="8961437" cy="503237"/>
          </a:xfrm>
        </p:spPr>
        <p:txBody>
          <a:bodyPr/>
          <a:lstStyle/>
          <a:p>
            <a:pPr algn="ctr"/>
            <a:r>
              <a:rPr lang="en-US" sz="3000" smtClean="0">
                <a:solidFill>
                  <a:schemeClr val="accent1"/>
                </a:solidFill>
              </a:rPr>
              <a:t>Financial Market + Economy Update / Dashboard</a:t>
            </a:r>
          </a:p>
        </p:txBody>
      </p:sp>
      <p:sp>
        <p:nvSpPr>
          <p:cNvPr id="63181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99057D28-1F25-4758-B864-0C4AD7104D1A}" type="slidenum">
              <a:rPr lang="en-US" sz="1000" b="0">
                <a:solidFill>
                  <a:schemeClr val="tx1"/>
                </a:solidFill>
              </a:rPr>
              <a:pPr algn="r" defTabSz="1019175" eaLnBrk="0" hangingPunct="0"/>
              <a:t>12</a:t>
            </a:fld>
            <a:endParaRPr lang="en-US" sz="1000" b="0">
              <a:solidFill>
                <a:schemeClr val="tx1"/>
              </a:solidFill>
            </a:endParaRPr>
          </a:p>
        </p:txBody>
      </p:sp>
      <p:sp>
        <p:nvSpPr>
          <p:cNvPr id="631811" name="Rectangle 5"/>
          <p:cNvSpPr>
            <a:spLocks noChangeArrowheads="1"/>
          </p:cNvSpPr>
          <p:nvPr/>
        </p:nvSpPr>
        <p:spPr bwMode="auto">
          <a:xfrm>
            <a:off x="152400" y="2895600"/>
            <a:ext cx="8839200" cy="1052513"/>
          </a:xfrm>
          <a:prstGeom prst="rect">
            <a:avLst/>
          </a:prstGeom>
          <a:noFill/>
          <a:ln w="9525">
            <a:noFill/>
            <a:miter lim="800000"/>
            <a:headEnd/>
            <a:tailEnd/>
          </a:ln>
        </p:spPr>
        <p:txBody>
          <a:bodyPr>
            <a:spAutoFit/>
          </a:bodyPr>
          <a:lstStyle/>
          <a:p>
            <a:pPr marL="342900" lvl="1" indent="-342900" algn="ctr">
              <a:lnSpc>
                <a:spcPct val="130000"/>
              </a:lnSpc>
            </a:pPr>
            <a:r>
              <a:rPr lang="en-US" sz="2400" b="0">
                <a:solidFill>
                  <a:schemeClr val="accent1"/>
                </a:solidFill>
              </a:rPr>
              <a:t>Leading Economic Indicators Seem to Have Turned Corner,</a:t>
            </a:r>
          </a:p>
          <a:p>
            <a:pPr marL="342900" lvl="1" indent="-342900" algn="ctr">
              <a:lnSpc>
                <a:spcPct val="130000"/>
              </a:lnSpc>
            </a:pPr>
            <a:r>
              <a:rPr lang="en-US" sz="2400" b="0">
                <a:solidFill>
                  <a:schemeClr val="accent1"/>
                </a:solidFill>
              </a:rPr>
              <a:t>Coincident / Lagging Indicators Still Weak.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3" name="Rectangle 2"/>
          <p:cNvSpPr>
            <a:spLocks noGrp="1" noChangeArrowheads="1"/>
          </p:cNvSpPr>
          <p:nvPr>
            <p:ph type="title" idx="4294967295"/>
          </p:nvPr>
        </p:nvSpPr>
        <p:spPr>
          <a:xfrm>
            <a:off x="9525" y="101600"/>
            <a:ext cx="9144000" cy="757238"/>
          </a:xfrm>
        </p:spPr>
        <p:txBody>
          <a:bodyPr/>
          <a:lstStyle/>
          <a:p>
            <a:pPr algn="ctr"/>
            <a:r>
              <a:rPr lang="en-US" smtClean="0">
                <a:solidFill>
                  <a:schemeClr val="accent1"/>
                </a:solidFill>
              </a:rPr>
              <a:t>Domestic GDP + Consumption</a:t>
            </a:r>
            <a:br>
              <a:rPr lang="en-US" smtClean="0">
                <a:solidFill>
                  <a:schemeClr val="accent1"/>
                </a:solidFill>
              </a:rPr>
            </a:br>
            <a:r>
              <a:rPr lang="en-US" sz="2200" smtClean="0">
                <a:solidFill>
                  <a:schemeClr val="accent1"/>
                </a:solidFill>
              </a:rPr>
              <a:t>Trends Becoming Less Bad</a:t>
            </a:r>
          </a:p>
        </p:txBody>
      </p:sp>
      <p:sp>
        <p:nvSpPr>
          <p:cNvPr id="636934" name="Text Box 6"/>
          <p:cNvSpPr txBox="1">
            <a:spLocks noChangeArrowheads="1"/>
          </p:cNvSpPr>
          <p:nvPr/>
        </p:nvSpPr>
        <p:spPr bwMode="auto">
          <a:xfrm>
            <a:off x="1874838" y="1066800"/>
            <a:ext cx="5802312" cy="4762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U.S. Real GDP vs. Real Personal Consumption Expenditures (PCE)</a:t>
            </a:r>
          </a:p>
          <a:p>
            <a:pPr algn="ctr" eaLnBrk="0" hangingPunct="0">
              <a:lnSpc>
                <a:spcPct val="90000"/>
              </a:lnSpc>
            </a:pPr>
            <a:r>
              <a:rPr lang="en-US">
                <a:solidFill>
                  <a:schemeClr val="accent1"/>
                </a:solidFill>
              </a:rPr>
              <a:t>Q/Q % Change, CQ1:05 – CQ2:09</a:t>
            </a:r>
          </a:p>
        </p:txBody>
      </p:sp>
      <p:graphicFrame>
        <p:nvGraphicFramePr>
          <p:cNvPr id="636932" name="Object 4"/>
          <p:cNvGraphicFramePr>
            <a:graphicFrameLocks noChangeAspect="1"/>
          </p:cNvGraphicFramePr>
          <p:nvPr/>
        </p:nvGraphicFramePr>
        <p:xfrm>
          <a:off x="609600" y="1524000"/>
          <a:ext cx="7696200" cy="4854575"/>
        </p:xfrm>
        <a:graphic>
          <a:graphicData uri="http://schemas.openxmlformats.org/presentationml/2006/ole">
            <p:oleObj spid="_x0000_s636932" name="Chart" r:id="rId3" imgW="11782349" imgH="8105892" progId="MSGraph.Chart.8">
              <p:embed followColorScheme="full"/>
            </p:oleObj>
          </a:graphicData>
        </a:graphic>
      </p:graphicFrame>
      <p:sp>
        <p:nvSpPr>
          <p:cNvPr id="636935" name="Text Box 8"/>
          <p:cNvSpPr txBox="1">
            <a:spLocks noChangeArrowheads="1"/>
          </p:cNvSpPr>
          <p:nvPr/>
        </p:nvSpPr>
        <p:spPr bwMode="auto">
          <a:xfrm>
            <a:off x="257175" y="6448425"/>
            <a:ext cx="8455025" cy="203200"/>
          </a:xfrm>
          <a:prstGeom prst="rect">
            <a:avLst/>
          </a:prstGeom>
          <a:noFill/>
          <a:ln w="9525">
            <a:noFill/>
            <a:miter lim="800000"/>
            <a:headEnd/>
            <a:tailEnd/>
          </a:ln>
        </p:spPr>
        <p:txBody>
          <a:bodyPr/>
          <a:lstStyle/>
          <a:p>
            <a:pPr algn="r"/>
            <a:r>
              <a:rPr lang="en-US" sz="900" b="0" i="1">
                <a:solidFill>
                  <a:schemeClr val="tx1"/>
                </a:solidFill>
              </a:rPr>
              <a:t>Note: Real GDP and real PCE are inflation and seasonally adjusted; Source: Bureau of Economic Analysis.</a:t>
            </a:r>
          </a:p>
        </p:txBody>
      </p:sp>
      <p:sp>
        <p:nvSpPr>
          <p:cNvPr id="636936"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EC5D5C99-59CC-4042-82CC-548A96E7CD5F}" type="slidenum">
              <a:rPr lang="en-US" sz="1000" b="0">
                <a:solidFill>
                  <a:schemeClr val="tx1"/>
                </a:solidFill>
              </a:rPr>
              <a:pPr algn="r" defTabSz="1019175" eaLnBrk="0" hangingPunct="0"/>
              <a:t>13</a:t>
            </a:fld>
            <a:endParaRPr lang="en-US" sz="1000" b="0">
              <a:solidFill>
                <a:schemeClr val="tx1"/>
              </a:solidFill>
            </a:endParaRPr>
          </a:p>
        </p:txBody>
      </p:sp>
      <p:graphicFrame>
        <p:nvGraphicFramePr>
          <p:cNvPr id="2" name="Group 7"/>
          <p:cNvGraphicFramePr>
            <a:graphicFrameLocks noGrp="1"/>
          </p:cNvGraphicFramePr>
          <p:nvPr/>
        </p:nvGraphicFramePr>
        <p:xfrm>
          <a:off x="1162050" y="3895725"/>
          <a:ext cx="6838950" cy="274638"/>
        </p:xfrm>
        <a:graphic>
          <a:graphicData uri="http://schemas.openxmlformats.org/drawingml/2006/table">
            <a:tbl>
              <a:tblPr/>
              <a:tblGrid>
                <a:gridCol w="760413"/>
                <a:gridCol w="758825"/>
                <a:gridCol w="760412"/>
                <a:gridCol w="760413"/>
                <a:gridCol w="758825"/>
                <a:gridCol w="760412"/>
                <a:gridCol w="760413"/>
                <a:gridCol w="758825"/>
                <a:gridCol w="760412"/>
              </a:tblGrid>
              <a:tr h="244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CQ1:05</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CQ3:05</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CQ1:06</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CQ3:06</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CQ1:07</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CQ3:07</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CQ1:08</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CQ3:08</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outerShdw blurRad="38100" dist="38100" dir="2700000" algn="tl">
                              <a:srgbClr val="000000"/>
                            </a:outerShdw>
                          </a:effectLst>
                          <a:latin typeface="Arial" charset="0"/>
                          <a:cs typeface="Arial" charset="0"/>
                        </a:rPr>
                        <a:t>CQ1:09</a:t>
                      </a:r>
                      <a:endParaRPr kumimoji="0" lang="en-US" sz="1600" b="1" i="0" u="none" strike="noStrike" cap="none" normalizeH="0" baseline="0" smtClean="0">
                        <a:ln>
                          <a:noFill/>
                        </a:ln>
                        <a:solidFill>
                          <a:srgbClr val="061F3F"/>
                        </a:solidFill>
                        <a:effectLst>
                          <a:outerShdw blurRad="38100" dist="38100" dir="2700000" algn="tl">
                            <a:srgbClr val="000000"/>
                          </a:outerShdw>
                        </a:effectLst>
                        <a:latin typeface="Arial" charset="0"/>
                        <a:cs typeface="Arial" charset="0"/>
                      </a:endParaRPr>
                    </a:p>
                  </a:txBody>
                  <a:tcPr anchor="b"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E9B526EC-15AE-41C0-B13C-45CD36671266}" type="slidenum">
              <a:rPr lang="en-US" sz="1000" b="0">
                <a:solidFill>
                  <a:schemeClr val="tx1"/>
                </a:solidFill>
              </a:rPr>
              <a:pPr algn="r" defTabSz="1019175" eaLnBrk="0" hangingPunct="0"/>
              <a:t>14</a:t>
            </a:fld>
            <a:endParaRPr lang="en-US" sz="1000" b="0">
              <a:solidFill>
                <a:schemeClr val="tx1"/>
              </a:solidFill>
            </a:endParaRPr>
          </a:p>
        </p:txBody>
      </p:sp>
      <p:sp>
        <p:nvSpPr>
          <p:cNvPr id="637954" name="Rectangle 2"/>
          <p:cNvSpPr>
            <a:spLocks noGrp="1" noChangeArrowheads="1"/>
          </p:cNvSpPr>
          <p:nvPr>
            <p:ph type="title" idx="4294967295"/>
          </p:nvPr>
        </p:nvSpPr>
        <p:spPr>
          <a:xfrm>
            <a:off x="0" y="87313"/>
            <a:ext cx="9140825" cy="750887"/>
          </a:xfrm>
        </p:spPr>
        <p:txBody>
          <a:bodyPr anchor="ctr" anchorCtr="1"/>
          <a:lstStyle/>
          <a:p>
            <a:pPr algn="ctr"/>
            <a:r>
              <a:rPr lang="en-US" smtClean="0">
                <a:solidFill>
                  <a:schemeClr val="accent1"/>
                </a:solidFill>
              </a:rPr>
              <a:t>Global GDP</a:t>
            </a:r>
            <a:br>
              <a:rPr lang="en-US" smtClean="0">
                <a:solidFill>
                  <a:schemeClr val="accent1"/>
                </a:solidFill>
              </a:rPr>
            </a:br>
            <a:r>
              <a:rPr lang="en-US" sz="2200" smtClean="0">
                <a:solidFill>
                  <a:schemeClr val="accent1"/>
                </a:solidFill>
              </a:rPr>
              <a:t>Growth Forecasts Have Turned Positive…Led by China / India</a:t>
            </a:r>
            <a:endParaRPr lang="en-US" sz="1200" smtClean="0">
              <a:solidFill>
                <a:srgbClr val="FF0000"/>
              </a:solidFill>
            </a:endParaRPr>
          </a:p>
        </p:txBody>
      </p:sp>
      <p:graphicFrame>
        <p:nvGraphicFramePr>
          <p:cNvPr id="638044" name="Group 92"/>
          <p:cNvGraphicFramePr>
            <a:graphicFrameLocks noGrp="1"/>
          </p:cNvGraphicFramePr>
          <p:nvPr>
            <p:ph sz="half" idx="4294967295"/>
          </p:nvPr>
        </p:nvGraphicFramePr>
        <p:xfrm>
          <a:off x="228600" y="1143000"/>
          <a:ext cx="8610600" cy="4603750"/>
        </p:xfrm>
        <a:graphic>
          <a:graphicData uri="http://schemas.openxmlformats.org/drawingml/2006/table">
            <a:tbl>
              <a:tblPr/>
              <a:tblGrid>
                <a:gridCol w="1871663"/>
                <a:gridCol w="182562"/>
                <a:gridCol w="941388"/>
                <a:gridCol w="1122362"/>
                <a:gridCol w="1123950"/>
                <a:gridCol w="1122363"/>
                <a:gridCol w="1123950"/>
                <a:gridCol w="1122362"/>
              </a:tblGrid>
              <a:tr h="684213">
                <a:tc>
                  <a:txBody>
                    <a:bodyPr/>
                    <a:lstStyle/>
                    <a:p>
                      <a:pPr marL="228600" marR="0" lvl="0" indent="-2286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Gothic" pitchFamily="49" charset="-128"/>
                          <a:cs typeface="Arial" charset="0"/>
                        </a:rPr>
                        <a:t>Country / Region</a:t>
                      </a:r>
                      <a:endParaRPr kumimoji="0" lang="en-US" sz="1400" b="0" i="0" u="none" strike="noStrike" cap="none" normalizeH="0" baseline="0" smtClean="0">
                        <a:ln>
                          <a:noFill/>
                        </a:ln>
                        <a:solidFill>
                          <a:schemeClr val="accent1"/>
                        </a:solidFill>
                        <a:effectLst/>
                        <a:latin typeface="Arial" charset="0"/>
                        <a:ea typeface="MS Gothic" pitchFamily="49" charset="-128"/>
                        <a:cs typeface="Arial" charset="0"/>
                      </a:endParaRP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2007</a:t>
                      </a: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2008</a:t>
                      </a: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  2009E</a:t>
                      </a:r>
                      <a:endParaRPr kumimoji="0" lang="en-US" sz="1400" b="0" i="0" u="none" strike="noStrike" cap="none" normalizeH="0" baseline="0" smtClean="0">
                        <a:ln>
                          <a:noFill/>
                        </a:ln>
                        <a:solidFill>
                          <a:schemeClr val="accent1"/>
                        </a:solidFill>
                        <a:effectLst/>
                        <a:latin typeface="Arial" charset="0"/>
                        <a:ea typeface="MS PGothic" pitchFamily="34" charset="-128"/>
                        <a:cs typeface="Arial" charset="0"/>
                      </a:endParaRP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2010E</a:t>
                      </a: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2009E</a:t>
                      </a: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2010E</a:t>
                      </a:r>
                    </a:p>
                  </a:txBody>
                  <a:tcPr anchor="b"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USA</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285750" marR="0" lvl="0" indent="-13335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2.0%</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85725"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0.4%</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66675"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-2.7%</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762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1.5%</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8575"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0.3%</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5715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0.6%</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Euro zone</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115888" marR="0" lvl="0" indent="-115888"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2.7</a:t>
                      </a:r>
                    </a:p>
                  </a:txBody>
                  <a:tcPr anchor="ctr" horzOverflow="overflow">
                    <a:lnL>
                      <a:noFill/>
                    </a:lnL>
                    <a:lnR>
                      <a:noFill/>
                    </a:lnR>
                    <a:lnT>
                      <a:noFill/>
                    </a:lnT>
                    <a:lnB>
                      <a:noFill/>
                    </a:lnB>
                    <a:lnTlToBr>
                      <a:noFill/>
                    </a:lnTlToBr>
                    <a:lnBlToTr>
                      <a:noFill/>
                    </a:lnBlToTr>
                    <a:noFill/>
                  </a:tcPr>
                </a:tc>
                <a:tc>
                  <a:txBody>
                    <a:bodyPr/>
                    <a:lstStyle/>
                    <a:p>
                      <a:pPr marL="115888" marR="0" lvl="0" indent="-115888"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0.7</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-4.2</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0.3</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0.6</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0.6</a:t>
                      </a:r>
                    </a:p>
                  </a:txBody>
                  <a:tcPr anchor="ctr" horzOverflow="overflow">
                    <a:lnL>
                      <a:noFill/>
                    </a:lnL>
                    <a:lnR>
                      <a:noFill/>
                    </a:lnR>
                    <a:lnT>
                      <a:noFill/>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UK</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2.6</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0.7</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-4.4</a:t>
                      </a:r>
                    </a:p>
                  </a:txBody>
                  <a:tcPr anchor="ctr" horzOverflow="overflow">
                    <a:lnL>
                      <a:noFill/>
                    </a:lnL>
                    <a:lnR>
                      <a:noFill/>
                    </a:lnR>
                    <a:lnT>
                      <a:noFill/>
                    </a:lnT>
                    <a:lnB>
                      <a:noFill/>
                    </a:lnB>
                    <a:lnTlToBr>
                      <a:noFill/>
                    </a:lnTlToBr>
                    <a:lnBlToTr>
                      <a:noFill/>
                    </a:lnBlToTr>
                    <a:noFill/>
                  </a:tcPr>
                </a:tc>
                <a:tc>
                  <a:txBody>
                    <a:bodyPr/>
                    <a:lstStyle/>
                    <a:p>
                      <a:pPr marL="685800" marR="0" lvl="0" indent="-685800" algn="ctr" defTabSz="742950" rtl="0" eaLnBrk="0" fontAlgn="base" latinLnBrk="0" hangingPunct="0">
                        <a:lnSpc>
                          <a:spcPct val="110000"/>
                        </a:lnSpc>
                        <a:spcBef>
                          <a:spcPct val="50000"/>
                        </a:spcBef>
                        <a:spcAft>
                          <a:spcPct val="0"/>
                        </a:spcAft>
                        <a:buClr>
                          <a:schemeClr val="tx1"/>
                        </a:buClr>
                        <a:buSzTx/>
                        <a:buFont typeface="Symbol" pitchFamily="18" charset="2"/>
                        <a:buNone/>
                        <a:tabLst>
                          <a:tab pos="685800" algn="l"/>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0.9</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-0.2</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0.7</a:t>
                      </a:r>
                    </a:p>
                  </a:txBody>
                  <a:tcPr anchor="ctr" horzOverflow="overflow">
                    <a:lnL>
                      <a:noFill/>
                    </a:lnL>
                    <a:lnR>
                      <a:noFill/>
                    </a:lnR>
                    <a:lnT>
                      <a:noFill/>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China</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628650" marR="0" lvl="0" indent="-371475" algn="l"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13.0</a:t>
                      </a:r>
                    </a:p>
                  </a:txBody>
                  <a:tcPr anchor="ctr" horzOverflow="overflow">
                    <a:lnL>
                      <a:noFill/>
                    </a:lnL>
                    <a:lnR>
                      <a:noFill/>
                    </a:lnR>
                    <a:lnT>
                      <a:noFill/>
                    </a:lnT>
                    <a:lnB>
                      <a:noFill/>
                    </a:lnB>
                    <a:lnTlToBr>
                      <a:noFill/>
                    </a:lnTlToBr>
                    <a:lnBlToTr>
                      <a:noFill/>
                    </a:lnBlToTr>
                    <a:noFill/>
                  </a:tcPr>
                </a:tc>
                <a:tc>
                  <a:txBody>
                    <a:bodyPr/>
                    <a:lstStyle/>
                    <a:p>
                      <a:pPr marL="171450" marR="0" lvl="0" indent="-17145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9.0</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rgbClr val="00FF00"/>
                          </a:solidFill>
                          <a:effectLst/>
                          <a:latin typeface="Arial" charset="0"/>
                          <a:ea typeface="MS PGothic" pitchFamily="34" charset="-128"/>
                          <a:cs typeface="Arial" charset="0"/>
                        </a:rPr>
                        <a:t>8.5</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9.0</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1.0</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0.5</a:t>
                      </a:r>
                    </a:p>
                  </a:txBody>
                  <a:tcPr anchor="ctr" horzOverflow="overflow">
                    <a:lnL>
                      <a:noFill/>
                    </a:lnL>
                    <a:lnR>
                      <a:noFill/>
                    </a:lnR>
                    <a:lnT>
                      <a:noFill/>
                    </a:lnT>
                    <a:lnB>
                      <a:noFill/>
                    </a:lnB>
                    <a:lnTlToBr>
                      <a:noFill/>
                    </a:lnTlToBr>
                    <a:lnBlToTr>
                      <a:noFill/>
                    </a:lnBlToTr>
                    <a:noFill/>
                  </a:tcPr>
                </a:tc>
              </a:tr>
              <a:tr h="390525">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India</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9.4</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7.3</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rgbClr val="00FF00"/>
                          </a:solidFill>
                          <a:effectLst/>
                          <a:latin typeface="Arial" charset="0"/>
                          <a:ea typeface="MS PGothic" pitchFamily="34" charset="-128"/>
                          <a:cs typeface="Arial" charset="0"/>
                        </a:rPr>
                        <a:t>5.4</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6.4</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0.0</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-0.1</a:t>
                      </a:r>
                    </a:p>
                  </a:txBody>
                  <a:tcPr anchor="ctr" horzOverflow="overflow">
                    <a:lnL>
                      <a:noFill/>
                    </a:lnL>
                    <a:lnR>
                      <a:noFill/>
                    </a:lnR>
                    <a:lnT>
                      <a:noFill/>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Russia</a:t>
                      </a: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8.1</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5.6</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-7.5</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1.5</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-1.0</a:t>
                      </a:r>
                    </a:p>
                  </a:txBody>
                  <a:tcPr anchor="ctr" horzOverflow="overflow">
                    <a:lnL>
                      <a:noFill/>
                    </a:lnL>
                    <a:lnR>
                      <a:noFill/>
                    </a:lnR>
                    <a:lnT>
                      <a:noFill/>
                    </a:lnT>
                    <a:lnB>
                      <a:noFill/>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0.0</a:t>
                      </a:r>
                    </a:p>
                  </a:txBody>
                  <a:tcPr anchor="ctr" horzOverflow="overflow">
                    <a:lnL>
                      <a:noFill/>
                    </a:lnL>
                    <a:lnR>
                      <a:noFill/>
                    </a:lnR>
                    <a:lnT>
                      <a:noFill/>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Brazil</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5.7</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5.1</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-0.7</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3.5</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17145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0.6</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Developed Markets</a:t>
                      </a:r>
                      <a:r>
                        <a:rPr kumimoji="0" lang="en-US" sz="1400" b="1" i="0" u="none" strike="noStrike" cap="none" normalizeH="0" baseline="30000" smtClean="0">
                          <a:ln>
                            <a:noFill/>
                          </a:ln>
                          <a:solidFill>
                            <a:schemeClr val="tx1"/>
                          </a:solidFill>
                          <a:effectLst/>
                          <a:latin typeface="Arial" charset="0"/>
                          <a:ea typeface="MS PGothic" pitchFamily="34" charset="-128"/>
                          <a:cs typeface="Arial" charset="0"/>
                        </a:rPr>
                        <a:t>(1)</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2.7</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0.6</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-3.4</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914400" marR="0" lvl="0" indent="-9144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1.3</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0.4</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0.7</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Emerging Markets</a:t>
                      </a:r>
                      <a:r>
                        <a:rPr kumimoji="0" lang="en-US" sz="1400" b="1" i="0" u="none" strike="noStrike" cap="none" normalizeH="0" baseline="30000" smtClean="0">
                          <a:ln>
                            <a:noFill/>
                          </a:ln>
                          <a:solidFill>
                            <a:schemeClr val="tx1"/>
                          </a:solidFill>
                          <a:effectLst/>
                          <a:latin typeface="Arial" charset="0"/>
                          <a:ea typeface="MS PGothic" pitchFamily="34" charset="-128"/>
                          <a:cs typeface="Arial" charset="0"/>
                        </a:rPr>
                        <a:t>(2)</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8.3</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6.0</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1.7</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5.1</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0.2</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MS PGothic" pitchFamily="34" charset="-128"/>
                          <a:cs typeface="Arial" charset="0"/>
                        </a:rPr>
                        <a:t>0.4</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392113">
                <a:tc gridSpan="2">
                  <a:txBody>
                    <a:bodyPr/>
                    <a:lstStyle/>
                    <a:p>
                      <a:pPr marL="228600" marR="0" lvl="0" indent="-22860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World</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5.2</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3.0</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-1.1</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3.1</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0.3</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228600" marR="0" lvl="0" indent="-228600" algn="ctr" defTabSz="914400" rtl="0" eaLnBrk="0" fontAlgn="b" latinLnBrk="0" hangingPunct="0">
                        <a:lnSpc>
                          <a:spcPct val="110000"/>
                        </a:lnSpc>
                        <a:spcBef>
                          <a:spcPct val="0"/>
                        </a:spcBef>
                        <a:spcAft>
                          <a:spcPct val="0"/>
                        </a:spcAft>
                        <a:buClrTx/>
                        <a:buSzTx/>
                        <a:buFontTx/>
                        <a:buNone/>
                        <a:tabLst/>
                      </a:pPr>
                      <a:r>
                        <a:rPr kumimoji="0" lang="en-US" sz="1400" b="1" i="0" u="none" strike="noStrike" cap="none" normalizeH="0" baseline="0" smtClean="0">
                          <a:ln>
                            <a:noFill/>
                          </a:ln>
                          <a:solidFill>
                            <a:schemeClr val="accent1"/>
                          </a:solidFill>
                          <a:effectLst/>
                          <a:latin typeface="Arial" charset="0"/>
                          <a:ea typeface="MS PGothic" pitchFamily="34" charset="-128"/>
                          <a:cs typeface="Arial" charset="0"/>
                        </a:rPr>
                        <a:t>0.6</a:t>
                      </a:r>
                    </a:p>
                  </a:txBody>
                  <a:tcPr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638036" name="Text Box 65"/>
          <p:cNvSpPr txBox="1">
            <a:spLocks noChangeArrowheads="1"/>
          </p:cNvSpPr>
          <p:nvPr/>
        </p:nvSpPr>
        <p:spPr bwMode="auto">
          <a:xfrm>
            <a:off x="304800" y="6324600"/>
            <a:ext cx="8455025" cy="203200"/>
          </a:xfrm>
          <a:prstGeom prst="rect">
            <a:avLst/>
          </a:prstGeom>
          <a:noFill/>
          <a:ln w="9525">
            <a:noFill/>
            <a:miter lim="800000"/>
            <a:headEnd/>
            <a:tailEnd/>
          </a:ln>
        </p:spPr>
        <p:txBody>
          <a:bodyPr/>
          <a:lstStyle/>
          <a:p>
            <a:pPr algn="r"/>
            <a:r>
              <a:rPr lang="en-US" sz="900" b="0" i="1">
                <a:solidFill>
                  <a:schemeClr val="tx1"/>
                </a:solidFill>
              </a:rPr>
              <a:t>Note: (1) IMF equivalent of “advanced economies”; (2) IMF equivalent of “emerging and developing economies”; </a:t>
            </a:r>
          </a:p>
          <a:p>
            <a:pPr algn="r"/>
            <a:r>
              <a:rPr lang="en-US" sz="900" b="0" i="1">
                <a:solidFill>
                  <a:schemeClr val="tx1"/>
                </a:solidFill>
              </a:rPr>
              <a:t>Source: International Monetary Fund (IMF) World Economic Outlook (WEO) database, 10/09.</a:t>
            </a:r>
          </a:p>
        </p:txBody>
      </p:sp>
      <p:sp>
        <p:nvSpPr>
          <p:cNvPr id="638037" name="Text Box 88"/>
          <p:cNvSpPr txBox="1">
            <a:spLocks noChangeArrowheads="1"/>
          </p:cNvSpPr>
          <p:nvPr/>
        </p:nvSpPr>
        <p:spPr bwMode="auto">
          <a:xfrm>
            <a:off x="4495800" y="1219200"/>
            <a:ext cx="1916113"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IMF Forecasts, 10/09</a:t>
            </a:r>
          </a:p>
        </p:txBody>
      </p:sp>
      <p:sp>
        <p:nvSpPr>
          <p:cNvPr id="638038" name="Text Box 89"/>
          <p:cNvSpPr txBox="1">
            <a:spLocks noChangeArrowheads="1"/>
          </p:cNvSpPr>
          <p:nvPr/>
        </p:nvSpPr>
        <p:spPr bwMode="auto">
          <a:xfrm>
            <a:off x="6780213" y="1066800"/>
            <a:ext cx="1946275" cy="476250"/>
          </a:xfrm>
          <a:prstGeom prst="rect">
            <a:avLst/>
          </a:prstGeom>
          <a:noFill/>
          <a:ln w="88900">
            <a:noFill/>
            <a:miter lim="800000"/>
            <a:headEnd/>
            <a:tailEnd/>
          </a:ln>
        </p:spPr>
        <p:txBody>
          <a:bodyPr>
            <a:spAutoFit/>
          </a:bodyPr>
          <a:lstStyle/>
          <a:p>
            <a:pPr algn="ctr" eaLnBrk="0" hangingPunct="0">
              <a:lnSpc>
                <a:spcPct val="90000"/>
              </a:lnSpc>
            </a:pPr>
            <a:r>
              <a:rPr lang="en-US">
                <a:solidFill>
                  <a:schemeClr val="accent1"/>
                </a:solidFill>
              </a:rPr>
              <a:t>Difference from 7/09 IMF Forecasts</a:t>
            </a:r>
          </a:p>
        </p:txBody>
      </p:sp>
      <p:sp>
        <p:nvSpPr>
          <p:cNvPr id="638039" name="Rectangle 90"/>
          <p:cNvSpPr>
            <a:spLocks noChangeArrowheads="1"/>
          </p:cNvSpPr>
          <p:nvPr/>
        </p:nvSpPr>
        <p:spPr bwMode="auto">
          <a:xfrm>
            <a:off x="4324350" y="1828800"/>
            <a:ext cx="2266950" cy="3952875"/>
          </a:xfrm>
          <a:prstGeom prst="rect">
            <a:avLst/>
          </a:prstGeom>
          <a:noFill/>
          <a:ln w="38100">
            <a:solidFill>
              <a:schemeClr val="accent1"/>
            </a:solidFill>
            <a:miter lim="800000"/>
            <a:headEnd/>
            <a:tailEnd/>
          </a:ln>
        </p:spPr>
        <p:txBody>
          <a:bodyPr wrap="none" anchor="ctr"/>
          <a:lstStyle/>
          <a:p>
            <a:pPr algn="ctr" eaLnBrk="0" hangingPunct="0">
              <a:lnSpc>
                <a:spcPct val="90000"/>
              </a:lnSpc>
            </a:pPr>
            <a:endParaRPr lang="en-US"/>
          </a:p>
        </p:txBody>
      </p:sp>
      <p:sp>
        <p:nvSpPr>
          <p:cNvPr id="638040" name="Rectangle 90"/>
          <p:cNvSpPr>
            <a:spLocks noChangeArrowheads="1"/>
          </p:cNvSpPr>
          <p:nvPr/>
        </p:nvSpPr>
        <p:spPr bwMode="auto">
          <a:xfrm>
            <a:off x="6591300" y="1828800"/>
            <a:ext cx="2257425" cy="3952875"/>
          </a:xfrm>
          <a:prstGeom prst="rect">
            <a:avLst/>
          </a:prstGeom>
          <a:noFill/>
          <a:ln w="38100">
            <a:solidFill>
              <a:schemeClr val="accent1"/>
            </a:solidFill>
            <a:prstDash val="dash"/>
            <a:miter lim="800000"/>
            <a:headEnd/>
            <a:tailEnd/>
          </a:ln>
        </p:spPr>
        <p:txBody>
          <a:bodyPr wrap="none" anchor="ctr"/>
          <a:lstStyle/>
          <a:p>
            <a:pPr algn="ctr" eaLnBrk="0" hangingPunct="0">
              <a:lnSpc>
                <a:spcPct val="90000"/>
              </a:lnSpc>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977" name="Picture 9"/>
          <p:cNvPicPr>
            <a:picLocks noChangeAspect="1" noChangeArrowheads="1"/>
          </p:cNvPicPr>
          <p:nvPr/>
        </p:nvPicPr>
        <p:blipFill>
          <a:blip r:embed="rId2"/>
          <a:srcRect/>
          <a:stretch>
            <a:fillRect/>
          </a:stretch>
        </p:blipFill>
        <p:spPr bwMode="auto">
          <a:xfrm>
            <a:off x="-152400" y="990600"/>
            <a:ext cx="7772400" cy="5314950"/>
          </a:xfrm>
          <a:prstGeom prst="rect">
            <a:avLst/>
          </a:prstGeom>
          <a:noFill/>
          <a:ln w="9525">
            <a:noFill/>
            <a:miter lim="800000"/>
            <a:headEnd/>
            <a:tailEnd/>
          </a:ln>
        </p:spPr>
      </p:pic>
      <p:sp>
        <p:nvSpPr>
          <p:cNvPr id="638978" name="Rectangle 2"/>
          <p:cNvSpPr>
            <a:spLocks noChangeArrowheads="1"/>
          </p:cNvSpPr>
          <p:nvPr/>
        </p:nvSpPr>
        <p:spPr bwMode="gray">
          <a:xfrm>
            <a:off x="0" y="130175"/>
            <a:ext cx="9144000" cy="784225"/>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Advertising Spending Should Grow in 2010E</a:t>
            </a:r>
          </a:p>
          <a:p>
            <a:pPr algn="ctr" eaLnBrk="0" hangingPunct="0">
              <a:lnSpc>
                <a:spcPct val="90000"/>
              </a:lnSpc>
            </a:pPr>
            <a:r>
              <a:rPr lang="en-US" sz="2200" b="0">
                <a:solidFill>
                  <a:schemeClr val="accent1"/>
                </a:solidFill>
              </a:rPr>
              <a:t>Based on Regression Analysis</a:t>
            </a:r>
          </a:p>
        </p:txBody>
      </p:sp>
      <p:sp>
        <p:nvSpPr>
          <p:cNvPr id="638979" name="Rectangle 2"/>
          <p:cNvSpPr>
            <a:spLocks noChangeArrowheads="1"/>
          </p:cNvSpPr>
          <p:nvPr/>
        </p:nvSpPr>
        <p:spPr bwMode="auto">
          <a:xfrm>
            <a:off x="381000" y="6324600"/>
            <a:ext cx="8229600" cy="273050"/>
          </a:xfrm>
          <a:prstGeom prst="rect">
            <a:avLst/>
          </a:prstGeom>
          <a:noFill/>
          <a:ln w="9525">
            <a:noFill/>
            <a:miter lim="800000"/>
            <a:headEnd/>
            <a:tailEnd/>
          </a:ln>
        </p:spPr>
        <p:txBody>
          <a:bodyPr lIns="0" tIns="0" rIns="0" bIns="0">
            <a:spAutoFit/>
          </a:bodyPr>
          <a:lstStyle/>
          <a:p>
            <a:pPr algn="r"/>
            <a:r>
              <a:rPr lang="en-US" sz="900" b="0" i="1">
                <a:solidFill>
                  <a:schemeClr val="tx1"/>
                </a:solidFill>
              </a:rPr>
              <a:t>Note: R</a:t>
            </a:r>
            <a:r>
              <a:rPr lang="en-US" sz="900" b="0" i="1" baseline="30000">
                <a:solidFill>
                  <a:schemeClr val="tx1"/>
                </a:solidFill>
              </a:rPr>
              <a:t>2</a:t>
            </a:r>
            <a:r>
              <a:rPr lang="en-US" sz="900" b="0" i="1">
                <a:solidFill>
                  <a:schemeClr val="tx1"/>
                </a:solidFill>
              </a:rPr>
              <a:t> of 0.6887 indicates that correlation is not perfect (n=23), and correlation does not equal causation.</a:t>
            </a:r>
          </a:p>
          <a:p>
            <a:pPr algn="r"/>
            <a:r>
              <a:rPr lang="en-US" sz="900" b="0" i="1">
                <a:solidFill>
                  <a:schemeClr val="tx1"/>
                </a:solidFill>
              </a:rPr>
              <a:t>Source: Zenith Optimedia, IMF, Morgan Stanley Research.</a:t>
            </a:r>
          </a:p>
        </p:txBody>
      </p:sp>
      <p:sp>
        <p:nvSpPr>
          <p:cNvPr id="63898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76ABF699-869D-464F-8D29-8193ABF678C4}" type="slidenum">
              <a:rPr lang="en-US" sz="1000" b="0">
                <a:solidFill>
                  <a:schemeClr val="tx1"/>
                </a:solidFill>
              </a:rPr>
              <a:pPr algn="r" defTabSz="1019175" eaLnBrk="0" hangingPunct="0"/>
              <a:t>15</a:t>
            </a:fld>
            <a:endParaRPr lang="en-US" sz="1000" b="0">
              <a:solidFill>
                <a:schemeClr val="tx1"/>
              </a:solidFill>
            </a:endParaRPr>
          </a:p>
        </p:txBody>
      </p:sp>
      <p:sp>
        <p:nvSpPr>
          <p:cNvPr id="638981" name="Rectangle 5"/>
          <p:cNvSpPr>
            <a:spLocks noChangeArrowheads="1"/>
          </p:cNvSpPr>
          <p:nvPr/>
        </p:nvSpPr>
        <p:spPr bwMode="auto">
          <a:xfrm>
            <a:off x="2095500" y="1295400"/>
            <a:ext cx="3563938" cy="4762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U.S. Advertising Spending vs. Real GDP</a:t>
            </a:r>
          </a:p>
          <a:p>
            <a:pPr algn="ctr" eaLnBrk="0" hangingPunct="0">
              <a:lnSpc>
                <a:spcPct val="90000"/>
              </a:lnSpc>
            </a:pPr>
            <a:r>
              <a:rPr lang="en-US">
                <a:solidFill>
                  <a:schemeClr val="accent1"/>
                </a:solidFill>
              </a:rPr>
              <a:t>1986 – 2008</a:t>
            </a:r>
          </a:p>
        </p:txBody>
      </p:sp>
      <p:sp>
        <p:nvSpPr>
          <p:cNvPr id="638982" name="Text Box 6"/>
          <p:cNvSpPr txBox="1">
            <a:spLocks noChangeArrowheads="1"/>
          </p:cNvSpPr>
          <p:nvPr/>
        </p:nvSpPr>
        <p:spPr bwMode="auto">
          <a:xfrm>
            <a:off x="6905625" y="1314450"/>
            <a:ext cx="1862138" cy="998538"/>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tx1"/>
                </a:solidFill>
              </a:rPr>
              <a:t>y = 3.2458x – 0.0475</a:t>
            </a:r>
          </a:p>
          <a:p>
            <a:pPr algn="ctr" eaLnBrk="0" hangingPunct="0">
              <a:lnSpc>
                <a:spcPct val="90000"/>
              </a:lnSpc>
            </a:pPr>
            <a:r>
              <a:rPr lang="en-US">
                <a:solidFill>
                  <a:schemeClr val="tx1"/>
                </a:solidFill>
              </a:rPr>
              <a:t>R</a:t>
            </a:r>
            <a:r>
              <a:rPr lang="en-US" baseline="30000">
                <a:solidFill>
                  <a:schemeClr val="tx1"/>
                </a:solidFill>
              </a:rPr>
              <a:t>2 </a:t>
            </a:r>
            <a:r>
              <a:rPr lang="en-US">
                <a:solidFill>
                  <a:schemeClr val="tx1"/>
                </a:solidFill>
              </a:rPr>
              <a:t>= 0.6887</a:t>
            </a:r>
          </a:p>
          <a:p>
            <a:pPr algn="ctr" eaLnBrk="0" hangingPunct="0">
              <a:lnSpc>
                <a:spcPct val="90000"/>
              </a:lnSpc>
            </a:pPr>
            <a:endParaRPr lang="en-US">
              <a:solidFill>
                <a:schemeClr val="tx1"/>
              </a:solidFill>
            </a:endParaRPr>
          </a:p>
          <a:p>
            <a:pPr algn="ctr" eaLnBrk="0" hangingPunct="0">
              <a:lnSpc>
                <a:spcPct val="90000"/>
              </a:lnSpc>
            </a:pPr>
            <a:r>
              <a:rPr lang="en-US" sz="1200">
                <a:solidFill>
                  <a:schemeClr val="tx1"/>
                </a:solidFill>
              </a:rPr>
              <a:t>y – ad spend growth</a:t>
            </a:r>
          </a:p>
          <a:p>
            <a:pPr algn="ctr" eaLnBrk="0" hangingPunct="0">
              <a:lnSpc>
                <a:spcPct val="90000"/>
              </a:lnSpc>
            </a:pPr>
            <a:r>
              <a:rPr lang="en-US" sz="1200">
                <a:solidFill>
                  <a:schemeClr val="tx1"/>
                </a:solidFill>
              </a:rPr>
              <a:t>x – real GDP growth</a:t>
            </a:r>
          </a:p>
        </p:txBody>
      </p:sp>
      <p:pic>
        <p:nvPicPr>
          <p:cNvPr id="638983" name="Picture 10"/>
          <p:cNvPicPr>
            <a:picLocks noChangeAspect="1" noChangeArrowheads="1"/>
          </p:cNvPicPr>
          <p:nvPr/>
        </p:nvPicPr>
        <p:blipFill>
          <a:blip r:embed="rId3"/>
          <a:srcRect/>
          <a:stretch>
            <a:fillRect/>
          </a:stretch>
        </p:blipFill>
        <p:spPr bwMode="auto">
          <a:xfrm>
            <a:off x="6753225" y="2476500"/>
            <a:ext cx="2109788" cy="3048000"/>
          </a:xfrm>
          <a:prstGeom prst="rect">
            <a:avLst/>
          </a:prstGeom>
          <a:noFill/>
          <a:ln w="9525">
            <a:noFill/>
            <a:miter lim="800000"/>
            <a:headEnd/>
            <a:tailEnd/>
          </a:ln>
        </p:spPr>
      </p:pic>
      <p:sp>
        <p:nvSpPr>
          <p:cNvPr id="638984" name="Rectangle 11"/>
          <p:cNvSpPr>
            <a:spLocks noChangeArrowheads="1"/>
          </p:cNvSpPr>
          <p:nvPr/>
        </p:nvSpPr>
        <p:spPr bwMode="auto">
          <a:xfrm>
            <a:off x="6772275" y="3619500"/>
            <a:ext cx="2066925" cy="409575"/>
          </a:xfrm>
          <a:prstGeom prst="rect">
            <a:avLst/>
          </a:prstGeom>
          <a:noFill/>
          <a:ln w="19050">
            <a:solidFill>
              <a:schemeClr val="tx1"/>
            </a:solidFill>
            <a:miter lim="800000"/>
            <a:headEnd/>
            <a:tailEnd/>
          </a:ln>
        </p:spPr>
        <p:txBody>
          <a:bodyPr wrap="none" anchor="ctr"/>
          <a:lstStyle/>
          <a:p>
            <a:endParaRPr lang="en-US"/>
          </a:p>
        </p:txBody>
      </p:sp>
      <p:sp>
        <p:nvSpPr>
          <p:cNvPr id="638985" name="Text Box 13"/>
          <p:cNvSpPr txBox="1">
            <a:spLocks noChangeArrowheads="1"/>
          </p:cNvSpPr>
          <p:nvPr/>
        </p:nvSpPr>
        <p:spPr bwMode="auto">
          <a:xfrm>
            <a:off x="6699250" y="5634038"/>
            <a:ext cx="2189163" cy="274637"/>
          </a:xfrm>
          <a:prstGeom prst="rect">
            <a:avLst/>
          </a:prstGeom>
          <a:noFill/>
          <a:ln w="9525">
            <a:noFill/>
            <a:miter lim="800000"/>
            <a:headEnd/>
            <a:tailEnd/>
          </a:ln>
        </p:spPr>
        <p:txBody>
          <a:bodyPr wrap="none">
            <a:spAutoFit/>
          </a:bodyPr>
          <a:lstStyle/>
          <a:p>
            <a:r>
              <a:rPr lang="en-US" sz="1200">
                <a:solidFill>
                  <a:schemeClr val="tx1"/>
                </a:solidFill>
              </a:rPr>
              <a:t>Current MS Estimate Range</a:t>
            </a:r>
          </a:p>
        </p:txBody>
      </p:sp>
      <p:cxnSp>
        <p:nvCxnSpPr>
          <p:cNvPr id="638986" name="AutoShape 14"/>
          <p:cNvCxnSpPr>
            <a:cxnSpLocks noChangeShapeType="1"/>
            <a:stCxn id="638984" idx="1"/>
            <a:endCxn id="638985" idx="1"/>
          </p:cNvCxnSpPr>
          <p:nvPr/>
        </p:nvCxnSpPr>
        <p:spPr bwMode="auto">
          <a:xfrm rot="10800000" flipV="1">
            <a:off x="6699250" y="3824288"/>
            <a:ext cx="63500" cy="1947862"/>
          </a:xfrm>
          <a:prstGeom prst="bentConnector3">
            <a:avLst>
              <a:gd name="adj1" fmla="val 294995"/>
            </a:avLst>
          </a:prstGeom>
          <a:noFill/>
          <a:ln w="19050">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8" name="Rectangle 2"/>
          <p:cNvSpPr>
            <a:spLocks noGrp="1" noChangeArrowheads="1"/>
          </p:cNvSpPr>
          <p:nvPr>
            <p:ph type="title" idx="4294967295"/>
          </p:nvPr>
        </p:nvSpPr>
        <p:spPr>
          <a:xfrm>
            <a:off x="133350" y="76200"/>
            <a:ext cx="8809038" cy="757238"/>
          </a:xfrm>
        </p:spPr>
        <p:txBody>
          <a:bodyPr/>
          <a:lstStyle/>
          <a:p>
            <a:pPr algn="ctr"/>
            <a:r>
              <a:rPr lang="en-US" smtClean="0">
                <a:solidFill>
                  <a:schemeClr val="accent1"/>
                </a:solidFill>
              </a:rPr>
              <a:t>Retail Sales + eCommerce</a:t>
            </a:r>
            <a:br>
              <a:rPr lang="en-US" smtClean="0">
                <a:solidFill>
                  <a:schemeClr val="accent1"/>
                </a:solidFill>
              </a:rPr>
            </a:br>
            <a:r>
              <a:rPr lang="en-US" sz="2200" smtClean="0">
                <a:solidFill>
                  <a:schemeClr val="accent1"/>
                </a:solidFill>
              </a:rPr>
              <a:t>Growth Troughed in CQ1:09</a:t>
            </a:r>
          </a:p>
        </p:txBody>
      </p:sp>
      <p:graphicFrame>
        <p:nvGraphicFramePr>
          <p:cNvPr id="635907" name="Object 12"/>
          <p:cNvGraphicFramePr>
            <a:graphicFrameLocks noChangeAspect="1"/>
          </p:cNvGraphicFramePr>
          <p:nvPr>
            <p:ph idx="4294967295"/>
          </p:nvPr>
        </p:nvGraphicFramePr>
        <p:xfrm>
          <a:off x="381000" y="1295400"/>
          <a:ext cx="8150225" cy="4897438"/>
        </p:xfrm>
        <a:graphic>
          <a:graphicData uri="http://schemas.openxmlformats.org/presentationml/2006/ole">
            <p:oleObj spid="_x0000_s635907" name="Chart" r:id="rId3" imgW="8591621" imgH="5162580" progId="MSGraph.Chart.8">
              <p:embed/>
            </p:oleObj>
          </a:graphicData>
        </a:graphic>
      </p:graphicFrame>
      <p:sp>
        <p:nvSpPr>
          <p:cNvPr id="635909" name="Text Box 260"/>
          <p:cNvSpPr txBox="1">
            <a:spLocks noChangeArrowheads="1"/>
          </p:cNvSpPr>
          <p:nvPr/>
        </p:nvSpPr>
        <p:spPr bwMode="auto">
          <a:xfrm>
            <a:off x="314325" y="6324600"/>
            <a:ext cx="8455025" cy="365125"/>
          </a:xfrm>
          <a:prstGeom prst="rect">
            <a:avLst/>
          </a:prstGeom>
          <a:noFill/>
          <a:ln w="9525">
            <a:noFill/>
            <a:miter lim="800000"/>
            <a:headEnd/>
            <a:tailEnd/>
          </a:ln>
        </p:spPr>
        <p:txBody>
          <a:bodyPr/>
          <a:lstStyle/>
          <a:p>
            <a:pPr algn="r">
              <a:lnSpc>
                <a:spcPct val="95000"/>
              </a:lnSpc>
            </a:pPr>
            <a:r>
              <a:rPr lang="en-US" sz="900" b="0" i="1">
                <a:solidFill>
                  <a:schemeClr val="tx1"/>
                </a:solidFill>
                <a:ea typeface="MS PGothic" pitchFamily="34" charset="-128"/>
              </a:rPr>
              <a:t>Note: E-Commerce adjusted for eBay by adding eBay US gross merchandise volume and subtracting eBay US transaction revenue; </a:t>
            </a:r>
          </a:p>
          <a:p>
            <a:pPr algn="r">
              <a:lnSpc>
                <a:spcPct val="95000"/>
              </a:lnSpc>
            </a:pPr>
            <a:r>
              <a:rPr lang="en-US" sz="900" b="0" i="1">
                <a:solidFill>
                  <a:schemeClr val="tx1"/>
                </a:solidFill>
                <a:ea typeface="MS PGothic" pitchFamily="34" charset="-128"/>
              </a:rPr>
              <a:t>Source: US Dept. of Commerce (CQ2:09), Morgan Stanley Research.</a:t>
            </a:r>
          </a:p>
        </p:txBody>
      </p:sp>
      <p:sp>
        <p:nvSpPr>
          <p:cNvPr id="635910" name="Text Box 5"/>
          <p:cNvSpPr txBox="1">
            <a:spLocks noChangeArrowheads="1"/>
          </p:cNvSpPr>
          <p:nvPr/>
        </p:nvSpPr>
        <p:spPr bwMode="auto">
          <a:xfrm>
            <a:off x="2668588" y="1162050"/>
            <a:ext cx="4102100" cy="422275"/>
          </a:xfrm>
          <a:prstGeom prst="rect">
            <a:avLst/>
          </a:prstGeom>
          <a:noFill/>
          <a:ln w="88900">
            <a:noFill/>
            <a:miter lim="800000"/>
            <a:headEnd/>
            <a:tailEnd/>
          </a:ln>
        </p:spPr>
        <p:txBody>
          <a:bodyPr wrap="none">
            <a:spAutoFit/>
          </a:bodyPr>
          <a:lstStyle/>
          <a:p>
            <a:pPr algn="ctr" eaLnBrk="0" hangingPunct="0">
              <a:lnSpc>
                <a:spcPct val="90000"/>
              </a:lnSpc>
            </a:pPr>
            <a:r>
              <a:rPr lang="en-US" sz="1200">
                <a:solidFill>
                  <a:schemeClr val="accent1"/>
                </a:solidFill>
              </a:rPr>
              <a:t>Adjusted Retail Sales vs. Adjusted E-Commerce Sales</a:t>
            </a:r>
          </a:p>
          <a:p>
            <a:pPr algn="ctr" eaLnBrk="0" hangingPunct="0">
              <a:lnSpc>
                <a:spcPct val="90000"/>
              </a:lnSpc>
            </a:pPr>
            <a:r>
              <a:rPr lang="en-US" sz="1200">
                <a:solidFill>
                  <a:schemeClr val="accent1"/>
                </a:solidFill>
              </a:rPr>
              <a:t>Y/Y Growth, CQ3:01 – CQ2:09</a:t>
            </a:r>
          </a:p>
        </p:txBody>
      </p:sp>
      <p:sp>
        <p:nvSpPr>
          <p:cNvPr id="63591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0EBA5BE1-9080-4C7D-ACB9-A0BDF896299C}" type="slidenum">
              <a:rPr lang="en-US" sz="1000" b="0">
                <a:solidFill>
                  <a:schemeClr val="tx1"/>
                </a:solidFill>
              </a:rPr>
              <a:pPr algn="r" defTabSz="1019175" eaLnBrk="0" hangingPunct="0"/>
              <a:t>16</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1E9E9628-3FFB-4C19-AF50-3D91191DBC0D}" type="slidenum">
              <a:rPr lang="en-US" sz="1000" b="0">
                <a:solidFill>
                  <a:schemeClr val="tx1"/>
                </a:solidFill>
              </a:rPr>
              <a:pPr algn="r" defTabSz="1019175" eaLnBrk="0" hangingPunct="0"/>
              <a:t>17</a:t>
            </a:fld>
            <a:endParaRPr lang="en-US" sz="1000" b="0">
              <a:solidFill>
                <a:schemeClr val="tx1"/>
              </a:solidFill>
            </a:endParaRPr>
          </a:p>
        </p:txBody>
      </p:sp>
      <p:sp>
        <p:nvSpPr>
          <p:cNvPr id="641026" name="Rectangle 4"/>
          <p:cNvSpPr>
            <a:spLocks noChangeArrowheads="1"/>
          </p:cNvSpPr>
          <p:nvPr/>
        </p:nvSpPr>
        <p:spPr bwMode="gray">
          <a:xfrm>
            <a:off x="0" y="0"/>
            <a:ext cx="9140825" cy="914400"/>
          </a:xfrm>
          <a:prstGeom prst="rect">
            <a:avLst/>
          </a:prstGeom>
          <a:noFill/>
          <a:ln w="9525">
            <a:noFill/>
            <a:miter lim="800000"/>
            <a:headEnd/>
            <a:tailEnd/>
          </a:ln>
        </p:spPr>
        <p:txBody>
          <a:bodyPr anchor="ctr"/>
          <a:lstStyle/>
          <a:p>
            <a:pPr algn="ctr" eaLnBrk="0" hangingPunct="0">
              <a:lnSpc>
                <a:spcPct val="90000"/>
              </a:lnSpc>
            </a:pPr>
            <a:r>
              <a:rPr lang="en-US" sz="2600" b="0">
                <a:solidFill>
                  <a:schemeClr val="accent1"/>
                </a:solidFill>
              </a:rPr>
              <a:t>Consumer Confidence</a:t>
            </a:r>
            <a:br>
              <a:rPr lang="en-US" sz="2600" b="0">
                <a:solidFill>
                  <a:schemeClr val="accent1"/>
                </a:solidFill>
              </a:rPr>
            </a:br>
            <a:r>
              <a:rPr lang="en-US" sz="2200" b="0">
                <a:solidFill>
                  <a:schemeClr val="accent1"/>
                </a:solidFill>
              </a:rPr>
              <a:t>Rising But Still Well Below ‘Normal’</a:t>
            </a:r>
          </a:p>
        </p:txBody>
      </p:sp>
      <p:sp>
        <p:nvSpPr>
          <p:cNvPr id="641027" name="Text Box 8"/>
          <p:cNvSpPr txBox="1">
            <a:spLocks noChangeArrowheads="1"/>
          </p:cNvSpPr>
          <p:nvPr/>
        </p:nvSpPr>
        <p:spPr bwMode="auto">
          <a:xfrm>
            <a:off x="2019300" y="6310313"/>
            <a:ext cx="6700838" cy="404812"/>
          </a:xfrm>
          <a:prstGeom prst="rect">
            <a:avLst/>
          </a:prstGeom>
          <a:noFill/>
          <a:ln w="9525" algn="ctr">
            <a:noFill/>
            <a:miter lim="800000"/>
            <a:headEnd/>
            <a:tailEnd/>
          </a:ln>
        </p:spPr>
        <p:txBody>
          <a:bodyPr/>
          <a:lstStyle/>
          <a:p>
            <a:pPr algn="r"/>
            <a:r>
              <a:rPr lang="en-US" sz="900" b="0" i="1">
                <a:solidFill>
                  <a:schemeClr val="tx1"/>
                </a:solidFill>
              </a:rPr>
              <a:t>Note: Index started in 1967 / benchmarked to 1985=100. The Index is calculated each month on the basis of a household survey of consumers' opinions on current conditions and future expectations of the economy. Source: The Conference Board, 9/09.</a:t>
            </a:r>
          </a:p>
        </p:txBody>
      </p:sp>
      <p:pic>
        <p:nvPicPr>
          <p:cNvPr id="641028" name="Picture 9"/>
          <p:cNvPicPr>
            <a:picLocks noChangeAspect="1" noChangeArrowheads="1"/>
          </p:cNvPicPr>
          <p:nvPr/>
        </p:nvPicPr>
        <p:blipFill>
          <a:blip r:embed="rId2"/>
          <a:srcRect t="20557" r="5124"/>
          <a:stretch>
            <a:fillRect/>
          </a:stretch>
        </p:blipFill>
        <p:spPr bwMode="auto">
          <a:xfrm>
            <a:off x="457200" y="1524000"/>
            <a:ext cx="8229600" cy="4711700"/>
          </a:xfrm>
          <a:prstGeom prst="rect">
            <a:avLst/>
          </a:prstGeom>
          <a:noFill/>
          <a:ln w="9525">
            <a:noFill/>
            <a:miter lim="800000"/>
            <a:headEnd/>
            <a:tailEnd/>
          </a:ln>
        </p:spPr>
      </p:pic>
      <p:sp>
        <p:nvSpPr>
          <p:cNvPr id="641029" name="Text Box 11"/>
          <p:cNvSpPr txBox="1">
            <a:spLocks noChangeArrowheads="1"/>
          </p:cNvSpPr>
          <p:nvPr/>
        </p:nvSpPr>
        <p:spPr bwMode="auto">
          <a:xfrm>
            <a:off x="3733800" y="2173288"/>
            <a:ext cx="1752600" cy="517525"/>
          </a:xfrm>
          <a:prstGeom prst="rect">
            <a:avLst/>
          </a:prstGeom>
          <a:noFill/>
          <a:ln w="9525">
            <a:noFill/>
            <a:miter lim="800000"/>
            <a:headEnd/>
            <a:tailEnd/>
          </a:ln>
        </p:spPr>
        <p:txBody>
          <a:bodyPr>
            <a:spAutoFit/>
          </a:bodyPr>
          <a:lstStyle/>
          <a:p>
            <a:pPr algn="ctr"/>
            <a:r>
              <a:rPr lang="en-US">
                <a:solidFill>
                  <a:schemeClr val="tx1"/>
                </a:solidFill>
              </a:rPr>
              <a:t>30 Year Average</a:t>
            </a:r>
          </a:p>
          <a:p>
            <a:pPr algn="ctr"/>
            <a:r>
              <a:rPr lang="en-US">
                <a:solidFill>
                  <a:schemeClr val="tx1"/>
                </a:solidFill>
              </a:rPr>
              <a:t>CCI = 95.06</a:t>
            </a:r>
          </a:p>
        </p:txBody>
      </p:sp>
      <p:sp>
        <p:nvSpPr>
          <p:cNvPr id="641030" name="Line 12"/>
          <p:cNvSpPr>
            <a:spLocks noChangeShapeType="1"/>
          </p:cNvSpPr>
          <p:nvPr/>
        </p:nvSpPr>
        <p:spPr bwMode="auto">
          <a:xfrm>
            <a:off x="4572000" y="2743200"/>
            <a:ext cx="0" cy="533400"/>
          </a:xfrm>
          <a:prstGeom prst="line">
            <a:avLst/>
          </a:prstGeom>
          <a:noFill/>
          <a:ln w="38100">
            <a:solidFill>
              <a:schemeClr val="tx1"/>
            </a:solidFill>
            <a:round/>
            <a:headEnd/>
            <a:tailEnd type="triangle" w="med" len="med"/>
          </a:ln>
        </p:spPr>
        <p:txBody>
          <a:bodyPr/>
          <a:lstStyle/>
          <a:p>
            <a:endParaRPr lang="en-US"/>
          </a:p>
        </p:txBody>
      </p:sp>
      <p:sp>
        <p:nvSpPr>
          <p:cNvPr id="641031" name="Text Box 13"/>
          <p:cNvSpPr txBox="1">
            <a:spLocks noChangeArrowheads="1"/>
          </p:cNvSpPr>
          <p:nvPr/>
        </p:nvSpPr>
        <p:spPr bwMode="auto">
          <a:xfrm>
            <a:off x="2286000" y="1230313"/>
            <a:ext cx="4468813" cy="304800"/>
          </a:xfrm>
          <a:prstGeom prst="rect">
            <a:avLst/>
          </a:prstGeom>
          <a:noFill/>
          <a:ln w="9525">
            <a:noFill/>
            <a:miter lim="800000"/>
            <a:headEnd/>
            <a:tailEnd/>
          </a:ln>
        </p:spPr>
        <p:txBody>
          <a:bodyPr wrap="none">
            <a:spAutoFit/>
          </a:bodyPr>
          <a:lstStyle/>
          <a:p>
            <a:r>
              <a:rPr lang="en-US">
                <a:solidFill>
                  <a:schemeClr val="accent1"/>
                </a:solidFill>
              </a:rPr>
              <a:t>USA Consumer Confidence Index (CCI), 1/78 – 9/09</a:t>
            </a:r>
          </a:p>
        </p:txBody>
      </p:sp>
      <p:sp>
        <p:nvSpPr>
          <p:cNvPr id="641032" name="Text Box 14"/>
          <p:cNvSpPr txBox="1">
            <a:spLocks noChangeArrowheads="1"/>
          </p:cNvSpPr>
          <p:nvPr/>
        </p:nvSpPr>
        <p:spPr bwMode="auto">
          <a:xfrm>
            <a:off x="6097588" y="4724400"/>
            <a:ext cx="1187450" cy="517525"/>
          </a:xfrm>
          <a:prstGeom prst="rect">
            <a:avLst/>
          </a:prstGeom>
          <a:noFill/>
          <a:ln w="9525">
            <a:noFill/>
            <a:miter lim="800000"/>
            <a:headEnd/>
            <a:tailEnd/>
          </a:ln>
        </p:spPr>
        <p:txBody>
          <a:bodyPr wrap="none">
            <a:spAutoFit/>
          </a:bodyPr>
          <a:lstStyle/>
          <a:p>
            <a:pPr algn="ctr"/>
            <a:r>
              <a:rPr lang="en-US">
                <a:solidFill>
                  <a:schemeClr val="tx1"/>
                </a:solidFill>
              </a:rPr>
              <a:t>2/09 Trough</a:t>
            </a:r>
          </a:p>
          <a:p>
            <a:pPr algn="ctr"/>
            <a:r>
              <a:rPr lang="en-US">
                <a:solidFill>
                  <a:schemeClr val="tx1"/>
                </a:solidFill>
              </a:rPr>
              <a:t>CCI = 25.30</a:t>
            </a:r>
          </a:p>
        </p:txBody>
      </p:sp>
      <p:sp>
        <p:nvSpPr>
          <p:cNvPr id="641033" name="Line 15"/>
          <p:cNvSpPr>
            <a:spLocks noChangeShapeType="1"/>
          </p:cNvSpPr>
          <p:nvPr/>
        </p:nvSpPr>
        <p:spPr bwMode="auto">
          <a:xfrm>
            <a:off x="7391400" y="5029200"/>
            <a:ext cx="762000" cy="0"/>
          </a:xfrm>
          <a:prstGeom prst="line">
            <a:avLst/>
          </a:prstGeom>
          <a:noFill/>
          <a:ln w="38100">
            <a:solidFill>
              <a:schemeClr val="tx1"/>
            </a:solidFill>
            <a:round/>
            <a:headEnd/>
            <a:tailEnd type="triangle" w="med" len="med"/>
          </a:ln>
        </p:spPr>
        <p:txBody>
          <a:bodyPr/>
          <a:lstStyle/>
          <a:p>
            <a:endParaRPr lang="en-US"/>
          </a:p>
        </p:txBody>
      </p:sp>
      <p:sp>
        <p:nvSpPr>
          <p:cNvPr id="641034" name="Oval 16"/>
          <p:cNvSpPr>
            <a:spLocks noChangeArrowheads="1"/>
          </p:cNvSpPr>
          <p:nvPr/>
        </p:nvSpPr>
        <p:spPr bwMode="auto">
          <a:xfrm>
            <a:off x="8210550" y="4981575"/>
            <a:ext cx="228600" cy="228600"/>
          </a:xfrm>
          <a:prstGeom prst="ellipse">
            <a:avLst/>
          </a:prstGeom>
          <a:noFill/>
          <a:ln w="38100">
            <a:solidFill>
              <a:srgbClr val="FF0000"/>
            </a:solidFill>
            <a:round/>
            <a:headEnd/>
            <a:tailEnd/>
          </a:ln>
        </p:spPr>
        <p:txBody>
          <a:bodyPr wrap="none" anchor="ctr"/>
          <a:lstStyle/>
          <a:p>
            <a:pPr algn="ctr"/>
            <a:endParaRPr lang="en-US"/>
          </a:p>
        </p:txBody>
      </p:sp>
      <p:sp>
        <p:nvSpPr>
          <p:cNvPr id="641035" name="Text Box 17"/>
          <p:cNvSpPr txBox="1">
            <a:spLocks noChangeArrowheads="1"/>
          </p:cNvSpPr>
          <p:nvPr/>
        </p:nvSpPr>
        <p:spPr bwMode="auto">
          <a:xfrm>
            <a:off x="7721600" y="2209800"/>
            <a:ext cx="1135063" cy="517525"/>
          </a:xfrm>
          <a:prstGeom prst="rect">
            <a:avLst/>
          </a:prstGeom>
          <a:noFill/>
          <a:ln w="9525">
            <a:noFill/>
            <a:miter lim="800000"/>
            <a:headEnd/>
            <a:tailEnd/>
          </a:ln>
        </p:spPr>
        <p:txBody>
          <a:bodyPr wrap="none">
            <a:spAutoFit/>
          </a:bodyPr>
          <a:lstStyle/>
          <a:p>
            <a:pPr algn="ctr"/>
            <a:r>
              <a:rPr lang="en-US">
                <a:solidFill>
                  <a:schemeClr val="tx1"/>
                </a:solidFill>
              </a:rPr>
              <a:t>9/09</a:t>
            </a:r>
          </a:p>
          <a:p>
            <a:pPr algn="ctr"/>
            <a:r>
              <a:rPr lang="en-US">
                <a:solidFill>
                  <a:schemeClr val="tx1"/>
                </a:solidFill>
              </a:rPr>
              <a:t>CCI = 53.07</a:t>
            </a:r>
          </a:p>
        </p:txBody>
      </p:sp>
      <p:sp>
        <p:nvSpPr>
          <p:cNvPr id="641036" name="Line 18"/>
          <p:cNvSpPr>
            <a:spLocks noChangeShapeType="1"/>
          </p:cNvSpPr>
          <p:nvPr/>
        </p:nvSpPr>
        <p:spPr bwMode="auto">
          <a:xfrm>
            <a:off x="8382000" y="2819400"/>
            <a:ext cx="0" cy="1219200"/>
          </a:xfrm>
          <a:prstGeom prst="line">
            <a:avLst/>
          </a:prstGeom>
          <a:noFill/>
          <a:ln w="38100">
            <a:solidFill>
              <a:schemeClr val="tx1"/>
            </a:solidFill>
            <a:round/>
            <a:headEnd/>
            <a:tailEnd type="triangle" w="med" len="med"/>
          </a:ln>
        </p:spPr>
        <p:txBody>
          <a:bodyPr/>
          <a:lstStyle/>
          <a:p>
            <a:endParaRPr lang="en-US"/>
          </a:p>
        </p:txBody>
      </p:sp>
      <p:sp>
        <p:nvSpPr>
          <p:cNvPr id="641037" name="Oval 19"/>
          <p:cNvSpPr>
            <a:spLocks noChangeArrowheads="1"/>
          </p:cNvSpPr>
          <p:nvPr/>
        </p:nvSpPr>
        <p:spPr bwMode="auto">
          <a:xfrm>
            <a:off x="8315325" y="4210050"/>
            <a:ext cx="228600" cy="228600"/>
          </a:xfrm>
          <a:prstGeom prst="ellipse">
            <a:avLst/>
          </a:prstGeom>
          <a:noFill/>
          <a:ln w="38100">
            <a:solidFill>
              <a:srgbClr val="00FF00"/>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49" name="Rectangle 2"/>
          <p:cNvSpPr>
            <a:spLocks noChangeArrowheads="1"/>
          </p:cNvSpPr>
          <p:nvPr/>
        </p:nvSpPr>
        <p:spPr bwMode="gray">
          <a:xfrm>
            <a:off x="0" y="152400"/>
            <a:ext cx="9140825" cy="757238"/>
          </a:xfrm>
          <a:prstGeom prst="rect">
            <a:avLst/>
          </a:prstGeom>
          <a:noFill/>
          <a:ln w="9525">
            <a:noFill/>
            <a:miter lim="800000"/>
            <a:headEnd/>
            <a:tailEnd/>
          </a:ln>
        </p:spPr>
        <p:txBody>
          <a:bodyPr anchor="ctr" anchorCtr="1">
            <a:spAutoFit/>
          </a:bodyPr>
          <a:lstStyle/>
          <a:p>
            <a:pPr algn="ctr" eaLnBrk="0" hangingPunct="0">
              <a:lnSpc>
                <a:spcPct val="90000"/>
              </a:lnSpc>
            </a:pPr>
            <a:r>
              <a:rPr lang="en-US" sz="2600" b="0">
                <a:solidFill>
                  <a:schemeClr val="accent1"/>
                </a:solidFill>
              </a:rPr>
              <a:t>Manufacturing</a:t>
            </a:r>
            <a:br>
              <a:rPr lang="en-US" sz="2600" b="0">
                <a:solidFill>
                  <a:schemeClr val="accent1"/>
                </a:solidFill>
              </a:rPr>
            </a:br>
            <a:r>
              <a:rPr lang="en-US" sz="2200" b="0">
                <a:solidFill>
                  <a:schemeClr val="accent1"/>
                </a:solidFill>
              </a:rPr>
              <a:t>Returning to ‘Normal’</a:t>
            </a:r>
            <a:endParaRPr lang="en-US" sz="2200" b="0">
              <a:solidFill>
                <a:srgbClr val="FF0000"/>
              </a:solidFill>
            </a:endParaRPr>
          </a:p>
        </p:txBody>
      </p:sp>
      <p:sp>
        <p:nvSpPr>
          <p:cNvPr id="642050" name="Text Box 6"/>
          <p:cNvSpPr txBox="1">
            <a:spLocks noChangeArrowheads="1"/>
          </p:cNvSpPr>
          <p:nvPr/>
        </p:nvSpPr>
        <p:spPr bwMode="auto">
          <a:xfrm>
            <a:off x="2590800" y="1143000"/>
            <a:ext cx="4398963"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U.S. PMI (Purchasing Managers Index), 1/48 – 9/09</a:t>
            </a:r>
          </a:p>
        </p:txBody>
      </p:sp>
      <p:sp>
        <p:nvSpPr>
          <p:cNvPr id="642051" name="Text Box 65"/>
          <p:cNvSpPr txBox="1">
            <a:spLocks noChangeArrowheads="1"/>
          </p:cNvSpPr>
          <p:nvPr/>
        </p:nvSpPr>
        <p:spPr bwMode="auto">
          <a:xfrm>
            <a:off x="1828800" y="6248400"/>
            <a:ext cx="6931025" cy="228600"/>
          </a:xfrm>
          <a:prstGeom prst="rect">
            <a:avLst/>
          </a:prstGeom>
          <a:noFill/>
          <a:ln w="9525">
            <a:noFill/>
            <a:miter lim="800000"/>
            <a:headEnd/>
            <a:tailEnd/>
          </a:ln>
        </p:spPr>
        <p:txBody>
          <a:bodyPr/>
          <a:lstStyle/>
          <a:p>
            <a:pPr algn="r"/>
            <a:r>
              <a:rPr lang="en-US" sz="900" b="0" i="1">
                <a:solidFill>
                  <a:schemeClr val="tx1"/>
                </a:solidFill>
              </a:rPr>
              <a:t>Note: PMI is a composite index based on five major indicators including: new orders, inventory levels, production, supplier deliveries, and employment environment. A PMI index over 50 indicates that manufacturing is expanding while anything below 50 means that the industry is contracting. Source: Institute for Supply Management (ISM).</a:t>
            </a:r>
          </a:p>
        </p:txBody>
      </p:sp>
      <p:sp>
        <p:nvSpPr>
          <p:cNvPr id="642052"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95246287-E896-4048-96B1-270BDE5402F4}" type="slidenum">
              <a:rPr lang="en-US" sz="1000" b="0">
                <a:solidFill>
                  <a:schemeClr val="tx1"/>
                </a:solidFill>
              </a:rPr>
              <a:pPr algn="r" defTabSz="1019175" eaLnBrk="0" hangingPunct="0"/>
              <a:t>18</a:t>
            </a:fld>
            <a:endParaRPr lang="en-US" sz="1000" b="0">
              <a:solidFill>
                <a:schemeClr val="tx1"/>
              </a:solidFill>
            </a:endParaRPr>
          </a:p>
        </p:txBody>
      </p:sp>
      <p:pic>
        <p:nvPicPr>
          <p:cNvPr id="642053" name="Picture 10"/>
          <p:cNvPicPr>
            <a:picLocks noChangeAspect="1" noChangeArrowheads="1"/>
          </p:cNvPicPr>
          <p:nvPr/>
        </p:nvPicPr>
        <p:blipFill>
          <a:blip r:embed="rId2"/>
          <a:srcRect/>
          <a:stretch>
            <a:fillRect/>
          </a:stretch>
        </p:blipFill>
        <p:spPr bwMode="auto">
          <a:xfrm>
            <a:off x="381000" y="838200"/>
            <a:ext cx="8382000" cy="573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073" name="Picture 2"/>
          <p:cNvPicPr>
            <a:picLocks noChangeAspect="1" noChangeArrowheads="1"/>
          </p:cNvPicPr>
          <p:nvPr/>
        </p:nvPicPr>
        <p:blipFill>
          <a:blip r:embed="rId2"/>
          <a:srcRect/>
          <a:stretch>
            <a:fillRect/>
          </a:stretch>
        </p:blipFill>
        <p:spPr bwMode="auto">
          <a:xfrm>
            <a:off x="457200" y="609600"/>
            <a:ext cx="8528050" cy="5830888"/>
          </a:xfrm>
          <a:prstGeom prst="rect">
            <a:avLst/>
          </a:prstGeom>
          <a:noFill/>
          <a:ln w="9525">
            <a:noFill/>
            <a:miter lim="800000"/>
            <a:headEnd/>
            <a:tailEnd/>
          </a:ln>
        </p:spPr>
      </p:pic>
      <p:sp>
        <p:nvSpPr>
          <p:cNvPr id="64307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F6AB84FA-001F-4826-BB84-5F76630394D6}" type="slidenum">
              <a:rPr lang="en-US" sz="1000" b="0">
                <a:solidFill>
                  <a:schemeClr val="tx1"/>
                </a:solidFill>
              </a:rPr>
              <a:pPr algn="r" defTabSz="1019175" eaLnBrk="0" hangingPunct="0"/>
              <a:t>19</a:t>
            </a:fld>
            <a:endParaRPr lang="en-US" sz="1000" b="0">
              <a:solidFill>
                <a:schemeClr val="tx1"/>
              </a:solidFill>
            </a:endParaRPr>
          </a:p>
        </p:txBody>
      </p:sp>
      <p:sp>
        <p:nvSpPr>
          <p:cNvPr id="643075" name="Rectangle 4"/>
          <p:cNvSpPr>
            <a:spLocks noChangeArrowheads="1"/>
          </p:cNvSpPr>
          <p:nvPr/>
        </p:nvSpPr>
        <p:spPr bwMode="gray">
          <a:xfrm>
            <a:off x="0" y="0"/>
            <a:ext cx="9140825" cy="914400"/>
          </a:xfrm>
          <a:prstGeom prst="rect">
            <a:avLst/>
          </a:prstGeom>
          <a:noFill/>
          <a:ln w="9525">
            <a:noFill/>
            <a:miter lim="800000"/>
            <a:headEnd/>
            <a:tailEnd/>
          </a:ln>
        </p:spPr>
        <p:txBody>
          <a:bodyPr anchor="ctr"/>
          <a:lstStyle/>
          <a:p>
            <a:pPr algn="ctr" eaLnBrk="0" hangingPunct="0">
              <a:lnSpc>
                <a:spcPct val="90000"/>
              </a:lnSpc>
            </a:pPr>
            <a:r>
              <a:rPr lang="en-US" sz="2600" b="0">
                <a:solidFill>
                  <a:schemeClr val="accent1"/>
                </a:solidFill>
              </a:rPr>
              <a:t>Risk </a:t>
            </a:r>
            <a:br>
              <a:rPr lang="en-US" sz="2600" b="0">
                <a:solidFill>
                  <a:schemeClr val="accent1"/>
                </a:solidFill>
              </a:rPr>
            </a:br>
            <a:r>
              <a:rPr lang="en-US" sz="2200" b="0">
                <a:solidFill>
                  <a:schemeClr val="accent1"/>
                </a:solidFill>
              </a:rPr>
              <a:t>Low Manufacturing Capacity Utilization Implies Weak Demand</a:t>
            </a:r>
            <a:endParaRPr lang="en-US" b="0">
              <a:solidFill>
                <a:schemeClr val="accent1"/>
              </a:solidFill>
            </a:endParaRPr>
          </a:p>
        </p:txBody>
      </p:sp>
      <p:sp>
        <p:nvSpPr>
          <p:cNvPr id="643076" name="Text Box 8"/>
          <p:cNvSpPr txBox="1">
            <a:spLocks noChangeArrowheads="1"/>
          </p:cNvSpPr>
          <p:nvPr/>
        </p:nvSpPr>
        <p:spPr bwMode="auto">
          <a:xfrm>
            <a:off x="2019300" y="6381750"/>
            <a:ext cx="6700838" cy="242888"/>
          </a:xfrm>
          <a:prstGeom prst="rect">
            <a:avLst/>
          </a:prstGeom>
          <a:noFill/>
          <a:ln w="9525" algn="ctr">
            <a:noFill/>
            <a:miter lim="800000"/>
            <a:headEnd/>
            <a:tailEnd/>
          </a:ln>
        </p:spPr>
        <p:txBody>
          <a:bodyPr/>
          <a:lstStyle/>
          <a:p>
            <a:pPr algn="r"/>
            <a:r>
              <a:rPr lang="en-US" sz="900" b="0" i="1">
                <a:solidFill>
                  <a:schemeClr val="tx1"/>
                </a:solidFill>
              </a:rPr>
              <a:t>Note: Capacity utilization measures the percentage of plant capacity being used, and is calculated as the ratio of actual output to potential output. Source: Federal Reserve, 8/09.</a:t>
            </a:r>
          </a:p>
        </p:txBody>
      </p:sp>
      <p:sp>
        <p:nvSpPr>
          <p:cNvPr id="643077" name="Text Box 6"/>
          <p:cNvSpPr txBox="1">
            <a:spLocks noChangeArrowheads="1"/>
          </p:cNvSpPr>
          <p:nvPr/>
        </p:nvSpPr>
        <p:spPr bwMode="auto">
          <a:xfrm>
            <a:off x="3511550" y="2286000"/>
            <a:ext cx="1752600" cy="517525"/>
          </a:xfrm>
          <a:prstGeom prst="rect">
            <a:avLst/>
          </a:prstGeom>
          <a:noFill/>
          <a:ln w="9525">
            <a:noFill/>
            <a:miter lim="800000"/>
            <a:headEnd/>
            <a:tailEnd/>
          </a:ln>
        </p:spPr>
        <p:txBody>
          <a:bodyPr>
            <a:spAutoFit/>
          </a:bodyPr>
          <a:lstStyle/>
          <a:p>
            <a:pPr algn="ctr"/>
            <a:r>
              <a:rPr lang="en-US">
                <a:solidFill>
                  <a:schemeClr val="tx1"/>
                </a:solidFill>
              </a:rPr>
              <a:t>40 Year Average</a:t>
            </a:r>
          </a:p>
          <a:p>
            <a:pPr algn="ctr"/>
            <a:r>
              <a:rPr lang="en-US">
                <a:solidFill>
                  <a:schemeClr val="tx1"/>
                </a:solidFill>
              </a:rPr>
              <a:t>= 81%</a:t>
            </a:r>
          </a:p>
        </p:txBody>
      </p:sp>
      <p:sp>
        <p:nvSpPr>
          <p:cNvPr id="643078" name="Line 7"/>
          <p:cNvSpPr>
            <a:spLocks noChangeShapeType="1"/>
          </p:cNvSpPr>
          <p:nvPr/>
        </p:nvSpPr>
        <p:spPr bwMode="auto">
          <a:xfrm>
            <a:off x="4349750" y="2855913"/>
            <a:ext cx="0" cy="533400"/>
          </a:xfrm>
          <a:prstGeom prst="line">
            <a:avLst/>
          </a:prstGeom>
          <a:noFill/>
          <a:ln w="38100">
            <a:solidFill>
              <a:schemeClr val="tx1"/>
            </a:solidFill>
            <a:round/>
            <a:headEnd/>
            <a:tailEnd type="triangle" w="med" len="med"/>
          </a:ln>
        </p:spPr>
        <p:txBody>
          <a:bodyPr/>
          <a:lstStyle/>
          <a:p>
            <a:endParaRPr lang="en-US"/>
          </a:p>
        </p:txBody>
      </p:sp>
      <p:sp>
        <p:nvSpPr>
          <p:cNvPr id="643079" name="Text Box 8"/>
          <p:cNvSpPr txBox="1">
            <a:spLocks noChangeArrowheads="1"/>
          </p:cNvSpPr>
          <p:nvPr/>
        </p:nvSpPr>
        <p:spPr bwMode="auto">
          <a:xfrm>
            <a:off x="2971800" y="1143000"/>
            <a:ext cx="3227388" cy="304800"/>
          </a:xfrm>
          <a:prstGeom prst="rect">
            <a:avLst/>
          </a:prstGeom>
          <a:noFill/>
          <a:ln w="9525">
            <a:noFill/>
            <a:miter lim="800000"/>
            <a:headEnd/>
            <a:tailEnd/>
          </a:ln>
        </p:spPr>
        <p:txBody>
          <a:bodyPr wrap="none">
            <a:spAutoFit/>
          </a:bodyPr>
          <a:lstStyle/>
          <a:p>
            <a:r>
              <a:rPr lang="en-US">
                <a:solidFill>
                  <a:schemeClr val="accent1"/>
                </a:solidFill>
              </a:rPr>
              <a:t>USA Capacity Utilization, 1/67 – 8/09</a:t>
            </a:r>
          </a:p>
        </p:txBody>
      </p:sp>
      <p:sp>
        <p:nvSpPr>
          <p:cNvPr id="643080" name="Line 9"/>
          <p:cNvSpPr>
            <a:spLocks noChangeShapeType="1"/>
          </p:cNvSpPr>
          <p:nvPr/>
        </p:nvSpPr>
        <p:spPr bwMode="auto">
          <a:xfrm>
            <a:off x="7315200" y="5257800"/>
            <a:ext cx="762000" cy="0"/>
          </a:xfrm>
          <a:prstGeom prst="line">
            <a:avLst/>
          </a:prstGeom>
          <a:noFill/>
          <a:ln w="38100">
            <a:solidFill>
              <a:schemeClr val="tx1"/>
            </a:solidFill>
            <a:round/>
            <a:headEnd/>
            <a:tailEnd type="triangle" w="med" len="med"/>
          </a:ln>
        </p:spPr>
        <p:txBody>
          <a:bodyPr/>
          <a:lstStyle/>
          <a:p>
            <a:endParaRPr lang="en-US"/>
          </a:p>
        </p:txBody>
      </p:sp>
      <p:sp>
        <p:nvSpPr>
          <p:cNvPr id="643081" name="Oval 10"/>
          <p:cNvSpPr>
            <a:spLocks noChangeArrowheads="1"/>
          </p:cNvSpPr>
          <p:nvPr/>
        </p:nvSpPr>
        <p:spPr bwMode="auto">
          <a:xfrm>
            <a:off x="8153400" y="5162550"/>
            <a:ext cx="228600" cy="228600"/>
          </a:xfrm>
          <a:prstGeom prst="ellipse">
            <a:avLst/>
          </a:prstGeom>
          <a:noFill/>
          <a:ln w="38100">
            <a:solidFill>
              <a:srgbClr val="FF0000"/>
            </a:solidFill>
            <a:round/>
            <a:headEnd/>
            <a:tailEnd/>
          </a:ln>
        </p:spPr>
        <p:txBody>
          <a:bodyPr wrap="none" anchor="ctr"/>
          <a:lstStyle/>
          <a:p>
            <a:pPr algn="ctr"/>
            <a:endParaRPr lang="en-US"/>
          </a:p>
        </p:txBody>
      </p:sp>
      <p:sp>
        <p:nvSpPr>
          <p:cNvPr id="643082" name="Text Box 11"/>
          <p:cNvSpPr txBox="1">
            <a:spLocks noChangeArrowheads="1"/>
          </p:cNvSpPr>
          <p:nvPr/>
        </p:nvSpPr>
        <p:spPr bwMode="auto">
          <a:xfrm>
            <a:off x="6750050" y="4943475"/>
            <a:ext cx="539750" cy="517525"/>
          </a:xfrm>
          <a:prstGeom prst="rect">
            <a:avLst/>
          </a:prstGeom>
          <a:noFill/>
          <a:ln w="9525">
            <a:noFill/>
            <a:miter lim="800000"/>
            <a:headEnd/>
            <a:tailEnd/>
          </a:ln>
        </p:spPr>
        <p:txBody>
          <a:bodyPr wrap="none">
            <a:spAutoFit/>
          </a:bodyPr>
          <a:lstStyle/>
          <a:p>
            <a:pPr algn="ctr"/>
            <a:r>
              <a:rPr lang="en-US">
                <a:solidFill>
                  <a:schemeClr val="tx1"/>
                </a:solidFill>
              </a:rPr>
              <a:t>8/09</a:t>
            </a:r>
          </a:p>
          <a:p>
            <a:pPr algn="ctr"/>
            <a:r>
              <a:rPr lang="en-US">
                <a:solidFill>
                  <a:schemeClr val="tx1"/>
                </a:solidFill>
              </a:rPr>
              <a:t>70%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txBox="1">
            <a:spLocks noGrp="1"/>
          </p:cNvSpPr>
          <p:nvPr/>
        </p:nvSpPr>
        <p:spPr bwMode="auto">
          <a:xfrm>
            <a:off x="8837613" y="6440488"/>
            <a:ext cx="161925" cy="244475"/>
          </a:xfrm>
          <a:prstGeom prst="rect">
            <a:avLst/>
          </a:prstGeom>
          <a:noFill/>
          <a:ln w="9525">
            <a:noFill/>
            <a:miter lim="800000"/>
            <a:headEnd/>
            <a:tailEnd/>
          </a:ln>
        </p:spPr>
        <p:txBody>
          <a:bodyPr wrap="none" lIns="45720" rIns="45720" anchor="b">
            <a:spAutoFit/>
          </a:bodyPr>
          <a:lstStyle/>
          <a:p>
            <a:pPr algn="r" defTabSz="1019175" eaLnBrk="0" hangingPunct="0"/>
            <a:fld id="{3FDB856C-BAC4-465B-A8DE-71B1D621DB25}" type="slidenum">
              <a:rPr lang="en-US" sz="1000" b="0">
                <a:solidFill>
                  <a:schemeClr val="tx1"/>
                </a:solidFill>
              </a:rPr>
              <a:pPr algn="r" defTabSz="1019175" eaLnBrk="0" hangingPunct="0"/>
              <a:t>2</a:t>
            </a:fld>
            <a:endParaRPr lang="en-US" sz="1000" b="0">
              <a:solidFill>
                <a:schemeClr val="tx1"/>
              </a:solidFill>
            </a:endParaRPr>
          </a:p>
        </p:txBody>
      </p:sp>
      <p:sp>
        <p:nvSpPr>
          <p:cNvPr id="46082" name="Rectangle 7"/>
          <p:cNvSpPr>
            <a:spLocks noChangeArrowheads="1"/>
          </p:cNvSpPr>
          <p:nvPr/>
        </p:nvSpPr>
        <p:spPr bwMode="gray">
          <a:xfrm>
            <a:off x="0" y="0"/>
            <a:ext cx="9140825" cy="914400"/>
          </a:xfrm>
          <a:prstGeom prst="rect">
            <a:avLst/>
          </a:prstGeom>
          <a:noFill/>
          <a:ln w="9525">
            <a:noFill/>
            <a:miter lim="800000"/>
            <a:headEnd/>
            <a:tailEnd/>
          </a:ln>
        </p:spPr>
        <p:txBody>
          <a:bodyPr lIns="90488" tIns="44450" rIns="90488" bIns="44450" anchor="ctr"/>
          <a:lstStyle/>
          <a:p>
            <a:pPr algn="ctr" eaLnBrk="0" hangingPunct="0">
              <a:lnSpc>
                <a:spcPct val="90000"/>
              </a:lnSpc>
            </a:pPr>
            <a:r>
              <a:rPr lang="en-US" sz="3000" b="0">
                <a:solidFill>
                  <a:schemeClr val="accent1"/>
                </a:solidFill>
              </a:rPr>
              <a:t>Economy + Internet Trends Outline</a:t>
            </a:r>
            <a:endParaRPr lang="en-US" sz="3000" b="0">
              <a:solidFill>
                <a:srgbClr val="FF0000"/>
              </a:solidFill>
            </a:endParaRPr>
          </a:p>
        </p:txBody>
      </p:sp>
      <p:sp>
        <p:nvSpPr>
          <p:cNvPr id="46083" name="Text Box 94"/>
          <p:cNvSpPr txBox="1">
            <a:spLocks noChangeArrowheads="1"/>
          </p:cNvSpPr>
          <p:nvPr/>
        </p:nvSpPr>
        <p:spPr bwMode="auto">
          <a:xfrm>
            <a:off x="219075" y="1143000"/>
            <a:ext cx="8772525" cy="5037138"/>
          </a:xfrm>
          <a:prstGeom prst="rect">
            <a:avLst/>
          </a:prstGeom>
          <a:noFill/>
          <a:ln w="9525">
            <a:noFill/>
            <a:miter lim="800000"/>
            <a:headEnd/>
            <a:tailEnd/>
          </a:ln>
        </p:spPr>
        <p:txBody>
          <a:bodyPr>
            <a:spAutoFit/>
          </a:bodyPr>
          <a:lstStyle/>
          <a:p>
            <a:pPr marL="457200" indent="-457200">
              <a:lnSpc>
                <a:spcPct val="90000"/>
              </a:lnSpc>
              <a:spcBef>
                <a:spcPct val="50000"/>
              </a:spcBef>
              <a:buFont typeface="Arial" charset="0"/>
              <a:buChar char="•"/>
            </a:pPr>
            <a:r>
              <a:rPr lang="en-US" sz="1800" b="0">
                <a:solidFill>
                  <a:schemeClr val="accent1"/>
                </a:solidFill>
              </a:rPr>
              <a:t>Financial Market + Economy Update / Dashboard</a:t>
            </a:r>
          </a:p>
          <a:p>
            <a:pPr marL="800100" lvl="1" indent="-342900">
              <a:lnSpc>
                <a:spcPct val="90000"/>
              </a:lnSpc>
              <a:spcBef>
                <a:spcPct val="50000"/>
              </a:spcBef>
              <a:buFont typeface="Arial" charset="0"/>
              <a:buAutoNum type="arabicPeriod"/>
            </a:pPr>
            <a:r>
              <a:rPr lang="en-US" sz="1600" b="0">
                <a:solidFill>
                  <a:schemeClr val="tx1"/>
                </a:solidFill>
              </a:rPr>
              <a:t>Financial Markets Have Rebounded, Technology Sector = Relatively Impressive.</a:t>
            </a:r>
          </a:p>
          <a:p>
            <a:pPr marL="800100" lvl="1" indent="-342900">
              <a:lnSpc>
                <a:spcPct val="90000"/>
              </a:lnSpc>
              <a:spcBef>
                <a:spcPct val="50000"/>
              </a:spcBef>
              <a:buFont typeface="Arial" charset="0"/>
              <a:buAutoNum type="arabicPeriod"/>
            </a:pPr>
            <a:r>
              <a:rPr lang="en-US" sz="1600" b="0">
                <a:solidFill>
                  <a:schemeClr val="tx1"/>
                </a:solidFill>
              </a:rPr>
              <a:t>Leading Economic Indicators Seem to Have Turned Corner, Coincident / Lagging Indicators Still Weak.</a:t>
            </a:r>
          </a:p>
          <a:p>
            <a:pPr marL="457200" indent="-457200">
              <a:lnSpc>
                <a:spcPct val="90000"/>
              </a:lnSpc>
              <a:spcBef>
                <a:spcPct val="50000"/>
              </a:spcBef>
              <a:buFont typeface="Arial" charset="0"/>
              <a:buChar char="•"/>
            </a:pPr>
            <a:r>
              <a:rPr lang="en-US" sz="1800" b="0">
                <a:solidFill>
                  <a:schemeClr val="accent1"/>
                </a:solidFill>
              </a:rPr>
              <a:t>Mobile = Incremental Driver of Internet User / Usage Growth </a:t>
            </a:r>
            <a:endParaRPr lang="en-US" sz="1800" b="0">
              <a:solidFill>
                <a:schemeClr val="tx1"/>
              </a:solidFill>
            </a:endParaRPr>
          </a:p>
          <a:p>
            <a:pPr marL="800100" lvl="1" indent="-342900">
              <a:lnSpc>
                <a:spcPct val="90000"/>
              </a:lnSpc>
              <a:spcBef>
                <a:spcPct val="50000"/>
              </a:spcBef>
              <a:buFont typeface="Arial" charset="0"/>
              <a:buAutoNum type="arabicPeriod"/>
            </a:pPr>
            <a:r>
              <a:rPr lang="en-US" sz="1600" b="0">
                <a:solidFill>
                  <a:schemeClr val="tx1"/>
                </a:solidFill>
              </a:rPr>
              <a:t>Mobile Internet Usage Is and Will Be Bigger than Most Think.</a:t>
            </a:r>
          </a:p>
          <a:p>
            <a:pPr marL="800100" lvl="1" indent="-342900">
              <a:lnSpc>
                <a:spcPct val="90000"/>
              </a:lnSpc>
              <a:spcBef>
                <a:spcPct val="50000"/>
              </a:spcBef>
              <a:buFont typeface="Arial" charset="0"/>
              <a:buAutoNum type="arabicPeriod"/>
            </a:pPr>
            <a:r>
              <a:rPr lang="en-US" sz="1600" b="0">
                <a:solidFill>
                  <a:schemeClr val="tx1"/>
                </a:solidFill>
              </a:rPr>
              <a:t>Apple Mobile Share Should Surprise on Upside Near-Term.</a:t>
            </a:r>
          </a:p>
          <a:p>
            <a:pPr marL="800100" lvl="1" indent="-342900">
              <a:lnSpc>
                <a:spcPct val="90000"/>
              </a:lnSpc>
              <a:spcBef>
                <a:spcPct val="50000"/>
              </a:spcBef>
              <a:buFont typeface="Arial" charset="0"/>
              <a:buAutoNum type="arabicPeriod"/>
            </a:pPr>
            <a:r>
              <a:rPr lang="en-US" sz="1600" b="0">
                <a:solidFill>
                  <a:schemeClr val="tx1"/>
                </a:solidFill>
              </a:rPr>
              <a:t>Next Generation Platforms (Social Networking + Mobile) Driving Unprecedented Change in Communications + Commerce.</a:t>
            </a:r>
          </a:p>
          <a:p>
            <a:pPr marL="800100" lvl="1" indent="-342900">
              <a:lnSpc>
                <a:spcPct val="90000"/>
              </a:lnSpc>
              <a:spcBef>
                <a:spcPct val="50000"/>
              </a:spcBef>
              <a:buFont typeface="Arial" charset="0"/>
              <a:buAutoNum type="arabicPeriod"/>
            </a:pPr>
            <a:r>
              <a:rPr lang="en-US" sz="1600" b="0">
                <a:solidFill>
                  <a:schemeClr val="tx1"/>
                </a:solidFill>
              </a:rPr>
              <a:t>Mobile in Japan + Desktop Internet Provide Roadmaps for Mobile Growth + Monetization.</a:t>
            </a:r>
          </a:p>
          <a:p>
            <a:pPr marL="800100" lvl="1" indent="-342900">
              <a:lnSpc>
                <a:spcPct val="90000"/>
              </a:lnSpc>
              <a:spcBef>
                <a:spcPct val="50000"/>
              </a:spcBef>
              <a:buFont typeface="Arial" charset="0"/>
              <a:buAutoNum type="arabicPeriod"/>
            </a:pPr>
            <a:r>
              <a:rPr lang="en-US" sz="1600" b="0">
                <a:solidFill>
                  <a:schemeClr val="tx1"/>
                </a:solidFill>
              </a:rPr>
              <a:t>3G Adoption / Trends Vary By Geography.</a:t>
            </a:r>
          </a:p>
          <a:p>
            <a:pPr marL="800100" lvl="1" indent="-342900">
              <a:lnSpc>
                <a:spcPct val="90000"/>
              </a:lnSpc>
              <a:spcBef>
                <a:spcPct val="50000"/>
              </a:spcBef>
              <a:buFont typeface="Arial" charset="0"/>
              <a:buAutoNum type="arabicPeriod"/>
            </a:pPr>
            <a:r>
              <a:rPr lang="en-US" sz="1600" b="0">
                <a:solidFill>
                  <a:schemeClr val="tx1"/>
                </a:solidFill>
              </a:rPr>
              <a:t>Carriers in USA / W. Europe Face Surging Network Demand But Uncertain Economics.</a:t>
            </a:r>
          </a:p>
          <a:p>
            <a:pPr marL="800100" lvl="1" indent="-342900">
              <a:lnSpc>
                <a:spcPct val="90000"/>
              </a:lnSpc>
              <a:spcBef>
                <a:spcPct val="50000"/>
              </a:spcBef>
              <a:buFont typeface="Arial" charset="0"/>
              <a:buAutoNum type="arabicPeriod"/>
            </a:pPr>
            <a:r>
              <a:rPr lang="en-US" sz="1600" b="0">
                <a:solidFill>
                  <a:schemeClr val="tx1"/>
                </a:solidFill>
              </a:rPr>
              <a:t>Regulators Can Help Advance / Slow Mobile Internet Evolution.</a:t>
            </a:r>
          </a:p>
          <a:p>
            <a:pPr marL="800100" lvl="1" indent="-342900">
              <a:lnSpc>
                <a:spcPct val="90000"/>
              </a:lnSpc>
              <a:spcBef>
                <a:spcPct val="50000"/>
              </a:spcBef>
              <a:buFont typeface="Arial" charset="0"/>
              <a:buAutoNum type="arabicPeriod"/>
            </a:pPr>
            <a:r>
              <a:rPr lang="en-US" sz="1600" b="0">
                <a:solidFill>
                  <a:schemeClr val="tx1"/>
                </a:solidFill>
              </a:rPr>
              <a:t>Mobile-Related Share Shifts Will Create / Destroy Material Shareholder Wealth.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4097" name="Picture 2"/>
          <p:cNvPicPr>
            <a:picLocks noChangeAspect="1" noChangeArrowheads="1"/>
          </p:cNvPicPr>
          <p:nvPr/>
        </p:nvPicPr>
        <p:blipFill>
          <a:blip r:embed="rId2"/>
          <a:srcRect t="17880"/>
          <a:stretch>
            <a:fillRect/>
          </a:stretch>
        </p:blipFill>
        <p:spPr bwMode="auto">
          <a:xfrm>
            <a:off x="469900" y="1524000"/>
            <a:ext cx="8674100" cy="4870450"/>
          </a:xfrm>
          <a:prstGeom prst="rect">
            <a:avLst/>
          </a:prstGeom>
          <a:noFill/>
          <a:ln w="9525">
            <a:noFill/>
            <a:miter lim="800000"/>
            <a:headEnd/>
            <a:tailEnd/>
          </a:ln>
        </p:spPr>
      </p:pic>
      <p:sp>
        <p:nvSpPr>
          <p:cNvPr id="644098"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C805F0F2-BFC3-4087-BD23-CDB1007C3C55}" type="slidenum">
              <a:rPr lang="en-US" sz="1000" b="0">
                <a:solidFill>
                  <a:schemeClr val="tx1"/>
                </a:solidFill>
              </a:rPr>
              <a:pPr algn="r" defTabSz="1019175" eaLnBrk="0" hangingPunct="0"/>
              <a:t>20</a:t>
            </a:fld>
            <a:endParaRPr lang="en-US" sz="1000" b="0">
              <a:solidFill>
                <a:schemeClr val="tx1"/>
              </a:solidFill>
            </a:endParaRPr>
          </a:p>
        </p:txBody>
      </p:sp>
      <p:sp>
        <p:nvSpPr>
          <p:cNvPr id="644099" name="Rectangle 4"/>
          <p:cNvSpPr>
            <a:spLocks noChangeArrowheads="1"/>
          </p:cNvSpPr>
          <p:nvPr/>
        </p:nvSpPr>
        <p:spPr bwMode="gray">
          <a:xfrm>
            <a:off x="0" y="0"/>
            <a:ext cx="9140825" cy="914400"/>
          </a:xfrm>
          <a:prstGeom prst="rect">
            <a:avLst/>
          </a:prstGeom>
          <a:noFill/>
          <a:ln w="9525">
            <a:noFill/>
            <a:miter lim="800000"/>
            <a:headEnd/>
            <a:tailEnd/>
          </a:ln>
        </p:spPr>
        <p:txBody>
          <a:bodyPr anchor="ctr"/>
          <a:lstStyle/>
          <a:p>
            <a:pPr algn="ctr" eaLnBrk="0" hangingPunct="0">
              <a:lnSpc>
                <a:spcPct val="90000"/>
              </a:lnSpc>
            </a:pPr>
            <a:r>
              <a:rPr lang="en-US" sz="2600" b="0">
                <a:solidFill>
                  <a:schemeClr val="accent1"/>
                </a:solidFill>
              </a:rPr>
              <a:t>Risk</a:t>
            </a:r>
          </a:p>
          <a:p>
            <a:pPr algn="ctr" eaLnBrk="0" hangingPunct="0">
              <a:lnSpc>
                <a:spcPct val="90000"/>
              </a:lnSpc>
            </a:pPr>
            <a:r>
              <a:rPr lang="en-US" sz="2300" b="0">
                <a:solidFill>
                  <a:schemeClr val="accent1"/>
                </a:solidFill>
              </a:rPr>
              <a:t>New Home Sales Off Historic Lows But Way Below ‘Normal’</a:t>
            </a:r>
          </a:p>
        </p:txBody>
      </p:sp>
      <p:sp>
        <p:nvSpPr>
          <p:cNvPr id="644100" name="Text Box 8"/>
          <p:cNvSpPr txBox="1">
            <a:spLocks noChangeArrowheads="1"/>
          </p:cNvSpPr>
          <p:nvPr/>
        </p:nvSpPr>
        <p:spPr bwMode="auto">
          <a:xfrm>
            <a:off x="2019300" y="6400800"/>
            <a:ext cx="6700838" cy="242888"/>
          </a:xfrm>
          <a:prstGeom prst="rect">
            <a:avLst/>
          </a:prstGeom>
          <a:noFill/>
          <a:ln w="9525" algn="ctr">
            <a:noFill/>
            <a:miter lim="800000"/>
            <a:headEnd/>
            <a:tailEnd/>
          </a:ln>
        </p:spPr>
        <p:txBody>
          <a:bodyPr/>
          <a:lstStyle/>
          <a:p>
            <a:pPr algn="r"/>
            <a:r>
              <a:rPr lang="en-US" sz="900" b="0" i="1">
                <a:solidFill>
                  <a:schemeClr val="tx1"/>
                </a:solidFill>
              </a:rPr>
              <a:t>Source: U.S. Census Bureau, 8/09.</a:t>
            </a:r>
          </a:p>
        </p:txBody>
      </p:sp>
      <p:sp>
        <p:nvSpPr>
          <p:cNvPr id="644101" name="Text Box 6"/>
          <p:cNvSpPr txBox="1">
            <a:spLocks noChangeArrowheads="1"/>
          </p:cNvSpPr>
          <p:nvPr/>
        </p:nvSpPr>
        <p:spPr bwMode="auto">
          <a:xfrm>
            <a:off x="3435350" y="2286000"/>
            <a:ext cx="1752600" cy="517525"/>
          </a:xfrm>
          <a:prstGeom prst="rect">
            <a:avLst/>
          </a:prstGeom>
          <a:noFill/>
          <a:ln w="9525">
            <a:noFill/>
            <a:miter lim="800000"/>
            <a:headEnd/>
            <a:tailEnd/>
          </a:ln>
        </p:spPr>
        <p:txBody>
          <a:bodyPr>
            <a:spAutoFit/>
          </a:bodyPr>
          <a:lstStyle/>
          <a:p>
            <a:pPr algn="ctr"/>
            <a:r>
              <a:rPr lang="en-US">
                <a:solidFill>
                  <a:schemeClr val="tx1"/>
                </a:solidFill>
              </a:rPr>
              <a:t>45 Year Average</a:t>
            </a:r>
          </a:p>
          <a:p>
            <a:pPr algn="ctr"/>
            <a:r>
              <a:rPr lang="en-US">
                <a:solidFill>
                  <a:schemeClr val="tx1"/>
                </a:solidFill>
              </a:rPr>
              <a:t>= 688K</a:t>
            </a:r>
          </a:p>
        </p:txBody>
      </p:sp>
      <p:sp>
        <p:nvSpPr>
          <p:cNvPr id="644102" name="Line 7"/>
          <p:cNvSpPr>
            <a:spLocks noChangeShapeType="1"/>
          </p:cNvSpPr>
          <p:nvPr/>
        </p:nvSpPr>
        <p:spPr bwMode="auto">
          <a:xfrm>
            <a:off x="4273550" y="2855913"/>
            <a:ext cx="0" cy="533400"/>
          </a:xfrm>
          <a:prstGeom prst="line">
            <a:avLst/>
          </a:prstGeom>
          <a:noFill/>
          <a:ln w="38100">
            <a:solidFill>
              <a:schemeClr val="tx1"/>
            </a:solidFill>
            <a:round/>
            <a:headEnd/>
            <a:tailEnd type="triangle" w="med" len="med"/>
          </a:ln>
        </p:spPr>
        <p:txBody>
          <a:bodyPr/>
          <a:lstStyle/>
          <a:p>
            <a:endParaRPr lang="en-US"/>
          </a:p>
        </p:txBody>
      </p:sp>
      <p:sp>
        <p:nvSpPr>
          <p:cNvPr id="644103" name="Text Box 8"/>
          <p:cNvSpPr txBox="1">
            <a:spLocks noChangeArrowheads="1"/>
          </p:cNvSpPr>
          <p:nvPr/>
        </p:nvSpPr>
        <p:spPr bwMode="auto">
          <a:xfrm>
            <a:off x="2667000" y="1143000"/>
            <a:ext cx="3808413" cy="304800"/>
          </a:xfrm>
          <a:prstGeom prst="rect">
            <a:avLst/>
          </a:prstGeom>
          <a:noFill/>
          <a:ln w="9525">
            <a:noFill/>
            <a:miter lim="800000"/>
            <a:headEnd/>
            <a:tailEnd/>
          </a:ln>
        </p:spPr>
        <p:txBody>
          <a:bodyPr wrap="none">
            <a:spAutoFit/>
          </a:bodyPr>
          <a:lstStyle/>
          <a:p>
            <a:r>
              <a:rPr lang="en-US">
                <a:solidFill>
                  <a:schemeClr val="accent1"/>
                </a:solidFill>
              </a:rPr>
              <a:t>USA Monthly New Houses Sold, 1/63 – 8/09</a:t>
            </a:r>
          </a:p>
        </p:txBody>
      </p:sp>
      <p:sp>
        <p:nvSpPr>
          <p:cNvPr id="644104" name="Text Box 9"/>
          <p:cNvSpPr txBox="1">
            <a:spLocks noChangeArrowheads="1"/>
          </p:cNvSpPr>
          <p:nvPr/>
        </p:nvSpPr>
        <p:spPr bwMode="auto">
          <a:xfrm>
            <a:off x="6102350" y="4724400"/>
            <a:ext cx="1187450" cy="517525"/>
          </a:xfrm>
          <a:prstGeom prst="rect">
            <a:avLst/>
          </a:prstGeom>
          <a:noFill/>
          <a:ln w="9525">
            <a:noFill/>
            <a:miter lim="800000"/>
            <a:headEnd/>
            <a:tailEnd/>
          </a:ln>
        </p:spPr>
        <p:txBody>
          <a:bodyPr wrap="none">
            <a:spAutoFit/>
          </a:bodyPr>
          <a:lstStyle/>
          <a:p>
            <a:pPr algn="ctr"/>
            <a:r>
              <a:rPr lang="en-US">
                <a:solidFill>
                  <a:schemeClr val="tx1"/>
                </a:solidFill>
              </a:rPr>
              <a:t>1/09 Trough</a:t>
            </a:r>
          </a:p>
          <a:p>
            <a:pPr algn="ctr"/>
            <a:r>
              <a:rPr lang="en-US">
                <a:solidFill>
                  <a:schemeClr val="tx1"/>
                </a:solidFill>
              </a:rPr>
              <a:t>329K</a:t>
            </a:r>
          </a:p>
        </p:txBody>
      </p:sp>
      <p:sp>
        <p:nvSpPr>
          <p:cNvPr id="644105" name="Line 10"/>
          <p:cNvSpPr>
            <a:spLocks noChangeShapeType="1"/>
          </p:cNvSpPr>
          <p:nvPr/>
        </p:nvSpPr>
        <p:spPr bwMode="auto">
          <a:xfrm>
            <a:off x="7397750" y="5029200"/>
            <a:ext cx="762000" cy="0"/>
          </a:xfrm>
          <a:prstGeom prst="line">
            <a:avLst/>
          </a:prstGeom>
          <a:noFill/>
          <a:ln w="38100">
            <a:solidFill>
              <a:schemeClr val="tx1"/>
            </a:solidFill>
            <a:round/>
            <a:headEnd/>
            <a:tailEnd type="triangle" w="med" len="med"/>
          </a:ln>
        </p:spPr>
        <p:txBody>
          <a:bodyPr/>
          <a:lstStyle/>
          <a:p>
            <a:endParaRPr lang="en-US"/>
          </a:p>
        </p:txBody>
      </p:sp>
      <p:sp>
        <p:nvSpPr>
          <p:cNvPr id="644106" name="Oval 11"/>
          <p:cNvSpPr>
            <a:spLocks noChangeArrowheads="1"/>
          </p:cNvSpPr>
          <p:nvPr/>
        </p:nvSpPr>
        <p:spPr bwMode="auto">
          <a:xfrm>
            <a:off x="8169275" y="4829175"/>
            <a:ext cx="228600" cy="228600"/>
          </a:xfrm>
          <a:prstGeom prst="ellipse">
            <a:avLst/>
          </a:prstGeom>
          <a:noFill/>
          <a:ln w="38100">
            <a:solidFill>
              <a:srgbClr val="FF0000"/>
            </a:solidFill>
            <a:round/>
            <a:headEnd/>
            <a:tailEnd/>
          </a:ln>
        </p:spPr>
        <p:txBody>
          <a:bodyPr wrap="none" anchor="ctr"/>
          <a:lstStyle/>
          <a:p>
            <a:pPr algn="ctr"/>
            <a:endParaRPr lang="en-US"/>
          </a:p>
        </p:txBody>
      </p:sp>
      <p:sp>
        <p:nvSpPr>
          <p:cNvPr id="644107" name="Text Box 12"/>
          <p:cNvSpPr txBox="1">
            <a:spLocks noChangeArrowheads="1"/>
          </p:cNvSpPr>
          <p:nvPr/>
        </p:nvSpPr>
        <p:spPr bwMode="auto">
          <a:xfrm>
            <a:off x="8105775" y="2257425"/>
            <a:ext cx="608013" cy="517525"/>
          </a:xfrm>
          <a:prstGeom prst="rect">
            <a:avLst/>
          </a:prstGeom>
          <a:noFill/>
          <a:ln w="9525">
            <a:noFill/>
            <a:miter lim="800000"/>
            <a:headEnd/>
            <a:tailEnd/>
          </a:ln>
        </p:spPr>
        <p:txBody>
          <a:bodyPr wrap="none">
            <a:spAutoFit/>
          </a:bodyPr>
          <a:lstStyle/>
          <a:p>
            <a:pPr algn="ctr"/>
            <a:r>
              <a:rPr lang="en-US">
                <a:solidFill>
                  <a:schemeClr val="tx1"/>
                </a:solidFill>
              </a:rPr>
              <a:t>8/09</a:t>
            </a:r>
          </a:p>
          <a:p>
            <a:pPr algn="ctr"/>
            <a:r>
              <a:rPr lang="en-US">
                <a:solidFill>
                  <a:schemeClr val="tx1"/>
                </a:solidFill>
              </a:rPr>
              <a:t>429K</a:t>
            </a:r>
          </a:p>
        </p:txBody>
      </p:sp>
      <p:sp>
        <p:nvSpPr>
          <p:cNvPr id="644108" name="Line 13"/>
          <p:cNvSpPr>
            <a:spLocks noChangeShapeType="1"/>
          </p:cNvSpPr>
          <p:nvPr/>
        </p:nvSpPr>
        <p:spPr bwMode="auto">
          <a:xfrm>
            <a:off x="8388350" y="2971800"/>
            <a:ext cx="0" cy="1219200"/>
          </a:xfrm>
          <a:prstGeom prst="line">
            <a:avLst/>
          </a:prstGeom>
          <a:noFill/>
          <a:ln w="38100">
            <a:solidFill>
              <a:schemeClr val="tx1"/>
            </a:solidFill>
            <a:round/>
            <a:headEnd/>
            <a:tailEnd type="triangle" w="med" len="med"/>
          </a:ln>
        </p:spPr>
        <p:txBody>
          <a:bodyPr/>
          <a:lstStyle/>
          <a:p>
            <a:endParaRPr lang="en-US"/>
          </a:p>
        </p:txBody>
      </p:sp>
      <p:sp>
        <p:nvSpPr>
          <p:cNvPr id="644109" name="Oval 14"/>
          <p:cNvSpPr>
            <a:spLocks noChangeArrowheads="1"/>
          </p:cNvSpPr>
          <p:nvPr/>
        </p:nvSpPr>
        <p:spPr bwMode="auto">
          <a:xfrm>
            <a:off x="8255000" y="4410075"/>
            <a:ext cx="228600" cy="228600"/>
          </a:xfrm>
          <a:prstGeom prst="ellipse">
            <a:avLst/>
          </a:prstGeom>
          <a:noFill/>
          <a:ln w="38100">
            <a:solidFill>
              <a:srgbClr val="00FF00"/>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1" name="Picture 2"/>
          <p:cNvPicPr>
            <a:picLocks noChangeAspect="1" noChangeArrowheads="1"/>
          </p:cNvPicPr>
          <p:nvPr/>
        </p:nvPicPr>
        <p:blipFill>
          <a:blip r:embed="rId2"/>
          <a:srcRect/>
          <a:stretch>
            <a:fillRect/>
          </a:stretch>
        </p:blipFill>
        <p:spPr bwMode="auto">
          <a:xfrm>
            <a:off x="234950" y="463550"/>
            <a:ext cx="8674100" cy="5930900"/>
          </a:xfrm>
          <a:prstGeom prst="rect">
            <a:avLst/>
          </a:prstGeom>
          <a:noFill/>
          <a:ln w="9525">
            <a:noFill/>
            <a:miter lim="800000"/>
            <a:headEnd/>
            <a:tailEnd/>
          </a:ln>
        </p:spPr>
      </p:pic>
      <p:sp>
        <p:nvSpPr>
          <p:cNvPr id="645122" name="Rectangle 2"/>
          <p:cNvSpPr>
            <a:spLocks noChangeArrowheads="1"/>
          </p:cNvSpPr>
          <p:nvPr/>
        </p:nvSpPr>
        <p:spPr bwMode="gray">
          <a:xfrm>
            <a:off x="-85725" y="107950"/>
            <a:ext cx="9229725" cy="771525"/>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Risk</a:t>
            </a:r>
            <a:br>
              <a:rPr lang="en-US" sz="2600" b="0">
                <a:solidFill>
                  <a:schemeClr val="accent1"/>
                </a:solidFill>
              </a:rPr>
            </a:br>
            <a:r>
              <a:rPr lang="en-US" sz="2300" b="0">
                <a:solidFill>
                  <a:schemeClr val="accent1"/>
                </a:solidFill>
              </a:rPr>
              <a:t>Consumer Credit Card Defaults Rising</a:t>
            </a:r>
          </a:p>
        </p:txBody>
      </p:sp>
      <p:sp>
        <p:nvSpPr>
          <p:cNvPr id="645123" name="Text Box 8"/>
          <p:cNvSpPr txBox="1">
            <a:spLocks noChangeArrowheads="1"/>
          </p:cNvSpPr>
          <p:nvPr/>
        </p:nvSpPr>
        <p:spPr bwMode="auto">
          <a:xfrm>
            <a:off x="1752600" y="1143000"/>
            <a:ext cx="5643563" cy="304800"/>
          </a:xfrm>
          <a:prstGeom prst="rect">
            <a:avLst/>
          </a:prstGeom>
          <a:noFill/>
          <a:ln w="9525">
            <a:noFill/>
            <a:miter lim="800000"/>
            <a:headEnd/>
            <a:tailEnd/>
          </a:ln>
        </p:spPr>
        <p:txBody>
          <a:bodyPr wrap="none">
            <a:spAutoFit/>
          </a:bodyPr>
          <a:lstStyle/>
          <a:p>
            <a:r>
              <a:rPr lang="en-US">
                <a:solidFill>
                  <a:schemeClr val="accent1"/>
                </a:solidFill>
              </a:rPr>
              <a:t>U.S. Consumer Credit Card Delinquency Rates, CQ1:91 – CQ2:09</a:t>
            </a:r>
          </a:p>
        </p:txBody>
      </p:sp>
      <p:sp>
        <p:nvSpPr>
          <p:cNvPr id="645124" name="Text Box 8"/>
          <p:cNvSpPr txBox="1">
            <a:spLocks noChangeArrowheads="1"/>
          </p:cNvSpPr>
          <p:nvPr/>
        </p:nvSpPr>
        <p:spPr bwMode="auto">
          <a:xfrm>
            <a:off x="1981200" y="6438900"/>
            <a:ext cx="6781800" cy="228600"/>
          </a:xfrm>
          <a:prstGeom prst="rect">
            <a:avLst/>
          </a:prstGeom>
          <a:noFill/>
          <a:ln w="9525">
            <a:noFill/>
            <a:miter lim="800000"/>
            <a:headEnd/>
            <a:tailEnd/>
          </a:ln>
        </p:spPr>
        <p:txBody>
          <a:bodyPr/>
          <a:lstStyle/>
          <a:p>
            <a:pPr algn="r"/>
            <a:r>
              <a:rPr lang="en-US" sz="900" b="0" i="1">
                <a:solidFill>
                  <a:schemeClr val="tx1"/>
                </a:solidFill>
              </a:rPr>
              <a:t>Source: FDIC Commercial Bank Database, Betsy Graseck, Morgan Stanley Research.</a:t>
            </a:r>
          </a:p>
        </p:txBody>
      </p:sp>
      <p:sp>
        <p:nvSpPr>
          <p:cNvPr id="645125"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C55B54AC-32D3-4073-8196-B769D32D2620}" type="slidenum">
              <a:rPr lang="en-US" sz="1000" b="0">
                <a:solidFill>
                  <a:schemeClr val="tx1"/>
                </a:solidFill>
              </a:rPr>
              <a:pPr algn="r" defTabSz="1019175" eaLnBrk="0" hangingPunct="0"/>
              <a:t>21</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5" name="Picture 4"/>
          <p:cNvPicPr>
            <a:picLocks noChangeAspect="1" noChangeArrowheads="1"/>
          </p:cNvPicPr>
          <p:nvPr/>
        </p:nvPicPr>
        <p:blipFill>
          <a:blip r:embed="rId2"/>
          <a:srcRect t="17880"/>
          <a:stretch>
            <a:fillRect/>
          </a:stretch>
        </p:blipFill>
        <p:spPr bwMode="auto">
          <a:xfrm>
            <a:off x="234950" y="1524000"/>
            <a:ext cx="8674100" cy="4870450"/>
          </a:xfrm>
          <a:prstGeom prst="rect">
            <a:avLst/>
          </a:prstGeom>
          <a:noFill/>
          <a:ln w="9525">
            <a:noFill/>
            <a:miter lim="800000"/>
            <a:headEnd/>
            <a:tailEnd/>
          </a:ln>
        </p:spPr>
      </p:pic>
      <p:sp>
        <p:nvSpPr>
          <p:cNvPr id="646146" name="Rectangle 2"/>
          <p:cNvSpPr>
            <a:spLocks noChangeArrowheads="1"/>
          </p:cNvSpPr>
          <p:nvPr/>
        </p:nvSpPr>
        <p:spPr bwMode="gray">
          <a:xfrm>
            <a:off x="-76200" y="95250"/>
            <a:ext cx="9229725" cy="765175"/>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Risk</a:t>
            </a:r>
            <a:r>
              <a:rPr lang="en-US" sz="2200" b="0">
                <a:solidFill>
                  <a:schemeClr val="accent1"/>
                </a:solidFill>
              </a:rPr>
              <a:t/>
            </a:r>
            <a:br>
              <a:rPr lang="en-US" sz="2200" b="0">
                <a:solidFill>
                  <a:schemeClr val="accent1"/>
                </a:solidFill>
              </a:rPr>
            </a:br>
            <a:r>
              <a:rPr lang="en-US" sz="2200" b="0">
                <a:solidFill>
                  <a:schemeClr val="accent1"/>
                </a:solidFill>
              </a:rPr>
              <a:t>Residential</a:t>
            </a:r>
            <a:r>
              <a:rPr lang="en-US" sz="2300" b="0">
                <a:solidFill>
                  <a:schemeClr val="accent1"/>
                </a:solidFill>
              </a:rPr>
              <a:t> Mortgage Defaults at All-Time Highs &amp; Rising</a:t>
            </a:r>
            <a:endParaRPr lang="en-US" b="0">
              <a:solidFill>
                <a:schemeClr val="accent1"/>
              </a:solidFill>
            </a:endParaRPr>
          </a:p>
        </p:txBody>
      </p:sp>
      <p:sp>
        <p:nvSpPr>
          <p:cNvPr id="646147" name="Text Box 11"/>
          <p:cNvSpPr txBox="1">
            <a:spLocks noChangeArrowheads="1"/>
          </p:cNvSpPr>
          <p:nvPr/>
        </p:nvSpPr>
        <p:spPr bwMode="auto">
          <a:xfrm>
            <a:off x="4648200" y="2057400"/>
            <a:ext cx="2667000" cy="523875"/>
          </a:xfrm>
          <a:prstGeom prst="rect">
            <a:avLst/>
          </a:prstGeom>
          <a:noFill/>
          <a:ln w="9525">
            <a:noFill/>
            <a:miter lim="800000"/>
            <a:headEnd/>
            <a:tailEnd/>
          </a:ln>
        </p:spPr>
        <p:txBody>
          <a:bodyPr wrap="none">
            <a:spAutoFit/>
          </a:bodyPr>
          <a:lstStyle/>
          <a:p>
            <a:pPr algn="ctr"/>
            <a:r>
              <a:rPr lang="en-US">
                <a:solidFill>
                  <a:schemeClr val="tx1"/>
                </a:solidFill>
              </a:rPr>
              <a:t>CQ2:09</a:t>
            </a:r>
          </a:p>
          <a:p>
            <a:pPr algn="ctr"/>
            <a:r>
              <a:rPr lang="en-US">
                <a:solidFill>
                  <a:schemeClr val="tx1"/>
                </a:solidFill>
              </a:rPr>
              <a:t>Subprime Default Rate = 25%</a:t>
            </a:r>
          </a:p>
        </p:txBody>
      </p:sp>
      <p:sp>
        <p:nvSpPr>
          <p:cNvPr id="646148" name="Line 11"/>
          <p:cNvSpPr>
            <a:spLocks noChangeShapeType="1"/>
          </p:cNvSpPr>
          <p:nvPr/>
        </p:nvSpPr>
        <p:spPr bwMode="auto">
          <a:xfrm flipV="1">
            <a:off x="7620000" y="2057400"/>
            <a:ext cx="609600" cy="228600"/>
          </a:xfrm>
          <a:prstGeom prst="line">
            <a:avLst/>
          </a:prstGeom>
          <a:noFill/>
          <a:ln w="38100">
            <a:solidFill>
              <a:schemeClr val="tx1"/>
            </a:solidFill>
            <a:round/>
            <a:headEnd/>
            <a:tailEnd type="triangle" w="med" len="med"/>
          </a:ln>
        </p:spPr>
        <p:txBody>
          <a:bodyPr/>
          <a:lstStyle/>
          <a:p>
            <a:endParaRPr lang="en-US"/>
          </a:p>
        </p:txBody>
      </p:sp>
      <p:sp>
        <p:nvSpPr>
          <p:cNvPr id="646149" name="Oval 10"/>
          <p:cNvSpPr>
            <a:spLocks noChangeArrowheads="1"/>
          </p:cNvSpPr>
          <p:nvPr/>
        </p:nvSpPr>
        <p:spPr bwMode="auto">
          <a:xfrm>
            <a:off x="8429625" y="1876425"/>
            <a:ext cx="228600" cy="228600"/>
          </a:xfrm>
          <a:prstGeom prst="ellipse">
            <a:avLst/>
          </a:prstGeom>
          <a:noFill/>
          <a:ln w="38100">
            <a:solidFill>
              <a:srgbClr val="FF0000"/>
            </a:solidFill>
            <a:round/>
            <a:headEnd/>
            <a:tailEnd/>
          </a:ln>
        </p:spPr>
        <p:txBody>
          <a:bodyPr wrap="none" anchor="ctr"/>
          <a:lstStyle/>
          <a:p>
            <a:pPr algn="ctr"/>
            <a:endParaRPr lang="en-US"/>
          </a:p>
        </p:txBody>
      </p:sp>
      <p:sp>
        <p:nvSpPr>
          <p:cNvPr id="646150" name="Text Box 6"/>
          <p:cNvSpPr txBox="1">
            <a:spLocks noChangeArrowheads="1"/>
          </p:cNvSpPr>
          <p:nvPr/>
        </p:nvSpPr>
        <p:spPr bwMode="auto">
          <a:xfrm>
            <a:off x="1143000" y="1219200"/>
            <a:ext cx="7178675" cy="304800"/>
          </a:xfrm>
          <a:prstGeom prst="rect">
            <a:avLst/>
          </a:prstGeom>
          <a:noFill/>
          <a:ln w="9525">
            <a:noFill/>
            <a:miter lim="800000"/>
            <a:headEnd/>
            <a:tailEnd/>
          </a:ln>
        </p:spPr>
        <p:txBody>
          <a:bodyPr wrap="none">
            <a:spAutoFit/>
          </a:bodyPr>
          <a:lstStyle/>
          <a:p>
            <a:r>
              <a:rPr lang="en-US">
                <a:solidFill>
                  <a:schemeClr val="accent1"/>
                </a:solidFill>
              </a:rPr>
              <a:t>Residential Mortgages Delinquency Rates, All / Prime / Subprime, CQ1:98 – CQ2:09</a:t>
            </a:r>
          </a:p>
        </p:txBody>
      </p:sp>
      <p:sp>
        <p:nvSpPr>
          <p:cNvPr id="64615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B8FC3D4E-901A-4A58-B588-02CD93CCBE31}" type="slidenum">
              <a:rPr lang="en-US" sz="1000" b="0">
                <a:solidFill>
                  <a:schemeClr val="tx1"/>
                </a:solidFill>
              </a:rPr>
              <a:pPr algn="r" defTabSz="1019175" eaLnBrk="0" hangingPunct="0"/>
              <a:t>22</a:t>
            </a:fld>
            <a:endParaRPr lang="en-US" sz="1000" b="0">
              <a:solidFill>
                <a:schemeClr val="tx1"/>
              </a:solidFill>
            </a:endParaRPr>
          </a:p>
        </p:txBody>
      </p:sp>
      <p:sp>
        <p:nvSpPr>
          <p:cNvPr id="646152" name="Text Box 8"/>
          <p:cNvSpPr txBox="1">
            <a:spLocks noChangeArrowheads="1"/>
          </p:cNvSpPr>
          <p:nvPr/>
        </p:nvSpPr>
        <p:spPr bwMode="auto">
          <a:xfrm>
            <a:off x="2895600" y="6248400"/>
            <a:ext cx="5824538" cy="242888"/>
          </a:xfrm>
          <a:prstGeom prst="rect">
            <a:avLst/>
          </a:prstGeom>
          <a:noFill/>
          <a:ln w="9525" algn="ctr">
            <a:noFill/>
            <a:miter lim="800000"/>
            <a:headEnd/>
            <a:tailEnd/>
          </a:ln>
        </p:spPr>
        <p:txBody>
          <a:bodyPr/>
          <a:lstStyle/>
          <a:p>
            <a:pPr algn="r"/>
            <a:r>
              <a:rPr lang="en-US" sz="900" b="0" i="1">
                <a:solidFill>
                  <a:schemeClr val="tx1"/>
                </a:solidFill>
              </a:rPr>
              <a:t>Note: Delinquencies limited to mortgage loans on one-to-four-unit residential properties, seasonally adjusted. CQ2:09 overall delinquency rate of 9.24% is the highest on record since CQ1:72 when data first became available. Source: Mortgage Bankers Association.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169" name="Picture 4"/>
          <p:cNvPicPr>
            <a:picLocks noChangeAspect="1" noChangeArrowheads="1"/>
          </p:cNvPicPr>
          <p:nvPr/>
        </p:nvPicPr>
        <p:blipFill>
          <a:blip r:embed="rId2"/>
          <a:srcRect t="19165"/>
          <a:stretch>
            <a:fillRect/>
          </a:stretch>
        </p:blipFill>
        <p:spPr bwMode="auto">
          <a:xfrm>
            <a:off x="234950" y="1600200"/>
            <a:ext cx="8674100" cy="4794250"/>
          </a:xfrm>
          <a:prstGeom prst="rect">
            <a:avLst/>
          </a:prstGeom>
          <a:noFill/>
          <a:ln w="9525">
            <a:noFill/>
            <a:miter lim="800000"/>
            <a:headEnd/>
            <a:tailEnd/>
          </a:ln>
        </p:spPr>
      </p:pic>
      <p:sp>
        <p:nvSpPr>
          <p:cNvPr id="647170" name="Rectangle 2"/>
          <p:cNvSpPr>
            <a:spLocks noChangeArrowheads="1"/>
          </p:cNvSpPr>
          <p:nvPr/>
        </p:nvSpPr>
        <p:spPr bwMode="gray">
          <a:xfrm>
            <a:off x="-76200" y="128588"/>
            <a:ext cx="9229725" cy="750887"/>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Risk</a:t>
            </a:r>
            <a:r>
              <a:rPr lang="en-US" sz="2200" b="0">
                <a:solidFill>
                  <a:schemeClr val="accent1"/>
                </a:solidFill>
              </a:rPr>
              <a:t/>
            </a:r>
            <a:br>
              <a:rPr lang="en-US" sz="2200" b="0">
                <a:solidFill>
                  <a:schemeClr val="accent1"/>
                </a:solidFill>
              </a:rPr>
            </a:br>
            <a:r>
              <a:rPr lang="en-US" sz="2200" b="0">
                <a:solidFill>
                  <a:schemeClr val="accent1"/>
                </a:solidFill>
              </a:rPr>
              <a:t>Commercial Mortgage Defaults Rising</a:t>
            </a:r>
          </a:p>
        </p:txBody>
      </p:sp>
      <p:sp>
        <p:nvSpPr>
          <p:cNvPr id="647171" name="Text Box 6"/>
          <p:cNvSpPr txBox="1">
            <a:spLocks noChangeArrowheads="1"/>
          </p:cNvSpPr>
          <p:nvPr/>
        </p:nvSpPr>
        <p:spPr bwMode="auto">
          <a:xfrm>
            <a:off x="304800" y="1219200"/>
            <a:ext cx="8672513" cy="304800"/>
          </a:xfrm>
          <a:prstGeom prst="rect">
            <a:avLst/>
          </a:prstGeom>
          <a:noFill/>
          <a:ln w="9525">
            <a:noFill/>
            <a:miter lim="800000"/>
            <a:headEnd/>
            <a:tailEnd/>
          </a:ln>
        </p:spPr>
        <p:txBody>
          <a:bodyPr wrap="none">
            <a:spAutoFit/>
          </a:bodyPr>
          <a:lstStyle/>
          <a:p>
            <a:r>
              <a:rPr lang="en-US">
                <a:solidFill>
                  <a:schemeClr val="accent1"/>
                </a:solidFill>
              </a:rPr>
              <a:t>Total CMBS (Commercial Mortgage Backed Securities) Outstanding &amp; Delinquency Rates, 1/02 – 9/09</a:t>
            </a:r>
          </a:p>
        </p:txBody>
      </p:sp>
      <p:sp>
        <p:nvSpPr>
          <p:cNvPr id="647172" name="Text Box 7"/>
          <p:cNvSpPr txBox="1">
            <a:spLocks noChangeArrowheads="1"/>
          </p:cNvSpPr>
          <p:nvPr/>
        </p:nvSpPr>
        <p:spPr bwMode="auto">
          <a:xfrm>
            <a:off x="1295400" y="3200400"/>
            <a:ext cx="2374900" cy="517525"/>
          </a:xfrm>
          <a:prstGeom prst="rect">
            <a:avLst/>
          </a:prstGeom>
          <a:noFill/>
          <a:ln w="9525">
            <a:noFill/>
            <a:miter lim="800000"/>
            <a:headEnd/>
            <a:tailEnd/>
          </a:ln>
        </p:spPr>
        <p:txBody>
          <a:bodyPr wrap="none">
            <a:spAutoFit/>
          </a:bodyPr>
          <a:lstStyle/>
          <a:p>
            <a:pPr algn="ctr"/>
            <a:r>
              <a:rPr lang="en-US">
                <a:solidFill>
                  <a:schemeClr val="tx1"/>
                </a:solidFill>
              </a:rPr>
              <a:t>8 Year Average</a:t>
            </a:r>
          </a:p>
          <a:p>
            <a:pPr algn="ctr"/>
            <a:r>
              <a:rPr lang="en-US">
                <a:solidFill>
                  <a:schemeClr val="tx1"/>
                </a:solidFill>
              </a:rPr>
              <a:t>Delinquency Rate = 1.17%</a:t>
            </a:r>
          </a:p>
        </p:txBody>
      </p:sp>
      <p:sp>
        <p:nvSpPr>
          <p:cNvPr id="647173" name="Line 8"/>
          <p:cNvSpPr>
            <a:spLocks noChangeShapeType="1"/>
          </p:cNvSpPr>
          <p:nvPr/>
        </p:nvSpPr>
        <p:spPr bwMode="auto">
          <a:xfrm>
            <a:off x="2514600" y="3733800"/>
            <a:ext cx="0" cy="838200"/>
          </a:xfrm>
          <a:prstGeom prst="line">
            <a:avLst/>
          </a:prstGeom>
          <a:noFill/>
          <a:ln w="38100">
            <a:solidFill>
              <a:schemeClr val="tx1"/>
            </a:solidFill>
            <a:round/>
            <a:headEnd/>
            <a:tailEnd type="triangle" w="med" len="med"/>
          </a:ln>
        </p:spPr>
        <p:txBody>
          <a:bodyPr/>
          <a:lstStyle/>
          <a:p>
            <a:endParaRPr lang="en-US"/>
          </a:p>
        </p:txBody>
      </p:sp>
      <p:sp>
        <p:nvSpPr>
          <p:cNvPr id="64717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14D063CE-05C0-4A64-B560-D6588B87A19A}" type="slidenum">
              <a:rPr lang="en-US" sz="1000" b="0">
                <a:solidFill>
                  <a:schemeClr val="tx1"/>
                </a:solidFill>
              </a:rPr>
              <a:pPr algn="r" defTabSz="1019175" eaLnBrk="0" hangingPunct="0"/>
              <a:t>23</a:t>
            </a:fld>
            <a:endParaRPr lang="en-US" sz="1000" b="0">
              <a:solidFill>
                <a:schemeClr val="tx1"/>
              </a:solidFill>
            </a:endParaRPr>
          </a:p>
        </p:txBody>
      </p:sp>
      <p:sp>
        <p:nvSpPr>
          <p:cNvPr id="647175" name="Text Box 8"/>
          <p:cNvSpPr txBox="1">
            <a:spLocks noChangeArrowheads="1"/>
          </p:cNvSpPr>
          <p:nvPr/>
        </p:nvSpPr>
        <p:spPr bwMode="auto">
          <a:xfrm>
            <a:off x="2895600" y="6400800"/>
            <a:ext cx="5824538" cy="242888"/>
          </a:xfrm>
          <a:prstGeom prst="rect">
            <a:avLst/>
          </a:prstGeom>
          <a:noFill/>
          <a:ln w="9525" algn="ctr">
            <a:noFill/>
            <a:miter lim="800000"/>
            <a:headEnd/>
            <a:tailEnd/>
          </a:ln>
        </p:spPr>
        <p:txBody>
          <a:bodyPr/>
          <a:lstStyle/>
          <a:p>
            <a:pPr algn="r"/>
            <a:r>
              <a:rPr lang="en-US" sz="900" b="0" i="1">
                <a:solidFill>
                  <a:schemeClr val="tx1"/>
                </a:solidFill>
              </a:rPr>
              <a:t>Note: CMBS is A type of mortgage-backed security that is secured by the loan on a commercial property. Source: TREPP, 9/09.</a:t>
            </a:r>
          </a:p>
        </p:txBody>
      </p:sp>
      <p:sp>
        <p:nvSpPr>
          <p:cNvPr id="647176" name="Oval 10"/>
          <p:cNvSpPr>
            <a:spLocks noChangeArrowheads="1"/>
          </p:cNvSpPr>
          <p:nvPr/>
        </p:nvSpPr>
        <p:spPr bwMode="auto">
          <a:xfrm>
            <a:off x="7896225" y="2400300"/>
            <a:ext cx="228600" cy="228600"/>
          </a:xfrm>
          <a:prstGeom prst="ellipse">
            <a:avLst/>
          </a:prstGeom>
          <a:noFill/>
          <a:ln w="38100">
            <a:solidFill>
              <a:srgbClr val="FF0000"/>
            </a:solidFill>
            <a:round/>
            <a:headEnd/>
            <a:tailEnd/>
          </a:ln>
        </p:spPr>
        <p:txBody>
          <a:bodyPr wrap="none" anchor="ctr"/>
          <a:lstStyle/>
          <a:p>
            <a:pPr algn="ctr"/>
            <a:endParaRPr lang="en-US"/>
          </a:p>
        </p:txBody>
      </p:sp>
      <p:sp>
        <p:nvSpPr>
          <p:cNvPr id="647177" name="Text Box 11"/>
          <p:cNvSpPr txBox="1">
            <a:spLocks noChangeArrowheads="1"/>
          </p:cNvSpPr>
          <p:nvPr/>
        </p:nvSpPr>
        <p:spPr bwMode="auto">
          <a:xfrm>
            <a:off x="7391400" y="1600200"/>
            <a:ext cx="687388" cy="517525"/>
          </a:xfrm>
          <a:prstGeom prst="rect">
            <a:avLst/>
          </a:prstGeom>
          <a:noFill/>
          <a:ln w="9525">
            <a:noFill/>
            <a:miter lim="800000"/>
            <a:headEnd/>
            <a:tailEnd/>
          </a:ln>
        </p:spPr>
        <p:txBody>
          <a:bodyPr wrap="none">
            <a:spAutoFit/>
          </a:bodyPr>
          <a:lstStyle/>
          <a:p>
            <a:pPr algn="ctr"/>
            <a:r>
              <a:rPr lang="en-US">
                <a:solidFill>
                  <a:schemeClr val="tx1"/>
                </a:solidFill>
              </a:rPr>
              <a:t>9/09</a:t>
            </a:r>
          </a:p>
          <a:p>
            <a:pPr algn="ctr"/>
            <a:r>
              <a:rPr lang="en-US">
                <a:solidFill>
                  <a:schemeClr val="tx1"/>
                </a:solidFill>
              </a:rPr>
              <a:t>4.06%</a:t>
            </a:r>
          </a:p>
        </p:txBody>
      </p:sp>
      <p:sp>
        <p:nvSpPr>
          <p:cNvPr id="647178" name="Line 11"/>
          <p:cNvSpPr>
            <a:spLocks noChangeShapeType="1"/>
          </p:cNvSpPr>
          <p:nvPr/>
        </p:nvSpPr>
        <p:spPr bwMode="auto">
          <a:xfrm>
            <a:off x="7772400" y="2133600"/>
            <a:ext cx="152400" cy="228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522" name="Object 2"/>
          <p:cNvGraphicFramePr>
            <a:graphicFrameLocks noGrp="1" noChangeAspect="1"/>
          </p:cNvGraphicFramePr>
          <p:nvPr>
            <p:ph idx="4294967295"/>
          </p:nvPr>
        </p:nvGraphicFramePr>
        <p:xfrm>
          <a:off x="328613" y="1639888"/>
          <a:ext cx="8647112" cy="4364037"/>
        </p:xfrm>
        <a:graphic>
          <a:graphicData uri="http://schemas.openxmlformats.org/presentationml/2006/ole">
            <p:oleObj spid="_x0000_s619522" name="Worksheet" r:id="rId3" imgW="7932471" imgH="4003644" progId="Excel.Sheet.8">
              <p:embed/>
            </p:oleObj>
          </a:graphicData>
        </a:graphic>
      </p:graphicFrame>
      <p:sp>
        <p:nvSpPr>
          <p:cNvPr id="619523" name="Rectangle 2"/>
          <p:cNvSpPr>
            <a:spLocks noGrp="1" noChangeArrowheads="1"/>
          </p:cNvSpPr>
          <p:nvPr>
            <p:ph type="title" idx="4294967295"/>
          </p:nvPr>
        </p:nvSpPr>
        <p:spPr>
          <a:xfrm>
            <a:off x="0" y="115888"/>
            <a:ext cx="9144000" cy="728662"/>
          </a:xfrm>
        </p:spPr>
        <p:txBody>
          <a:bodyPr/>
          <a:lstStyle/>
          <a:p>
            <a:pPr algn="ctr"/>
            <a:r>
              <a:rPr lang="en-US" smtClean="0">
                <a:solidFill>
                  <a:schemeClr val="accent1"/>
                </a:solidFill>
              </a:rPr>
              <a:t>Risk</a:t>
            </a:r>
            <a:br>
              <a:rPr lang="en-US" smtClean="0">
                <a:solidFill>
                  <a:schemeClr val="accent1"/>
                </a:solidFill>
              </a:rPr>
            </a:br>
            <a:r>
              <a:rPr lang="en-US" sz="2000" smtClean="0">
                <a:solidFill>
                  <a:schemeClr val="accent1"/>
                </a:solidFill>
              </a:rPr>
              <a:t>Unemployment High &amp; Rising – USA at 10% in 9/09 vs. 6% Y/Y</a:t>
            </a:r>
          </a:p>
        </p:txBody>
      </p:sp>
      <p:sp>
        <p:nvSpPr>
          <p:cNvPr id="619524" name="Text Box 8"/>
          <p:cNvSpPr txBox="1">
            <a:spLocks noChangeArrowheads="1"/>
          </p:cNvSpPr>
          <p:nvPr/>
        </p:nvSpPr>
        <p:spPr bwMode="auto">
          <a:xfrm>
            <a:off x="2438400" y="6362700"/>
            <a:ext cx="6283325" cy="279400"/>
          </a:xfrm>
          <a:prstGeom prst="rect">
            <a:avLst/>
          </a:prstGeom>
          <a:noFill/>
          <a:ln w="9525">
            <a:noFill/>
            <a:miter lim="800000"/>
            <a:headEnd/>
            <a:tailEnd/>
          </a:ln>
        </p:spPr>
        <p:txBody>
          <a:bodyPr/>
          <a:lstStyle/>
          <a:p>
            <a:pPr algn="r"/>
            <a:r>
              <a:rPr lang="en-US" sz="900" b="0" i="1">
                <a:solidFill>
                  <a:schemeClr val="tx1"/>
                </a:solidFill>
              </a:rPr>
              <a:t>Note: 9/09 preliminary USA unemployment rate = 9.8%; 9/09 state unemployment rates not available as of 10/15/09. Source: Bureau of Labor Statistics. Morgan Stanley Research.</a:t>
            </a:r>
          </a:p>
        </p:txBody>
      </p:sp>
      <p:sp>
        <p:nvSpPr>
          <p:cNvPr id="619525"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0FB6DC8-A5E9-4090-9545-B7DD86ED8E86}" type="slidenum">
              <a:rPr lang="en-US" sz="1000" b="0">
                <a:solidFill>
                  <a:schemeClr val="tx1"/>
                </a:solidFill>
              </a:rPr>
              <a:pPr algn="r" defTabSz="1019175" eaLnBrk="0" hangingPunct="0"/>
              <a:t>24</a:t>
            </a:fld>
            <a:endParaRPr lang="en-US" sz="1000" b="0">
              <a:solidFill>
                <a:schemeClr val="tx1"/>
              </a:solidFill>
            </a:endParaRPr>
          </a:p>
        </p:txBody>
      </p:sp>
      <p:sp>
        <p:nvSpPr>
          <p:cNvPr id="619526" name="Text Box 6"/>
          <p:cNvSpPr txBox="1">
            <a:spLocks noChangeArrowheads="1"/>
          </p:cNvSpPr>
          <p:nvPr/>
        </p:nvSpPr>
        <p:spPr bwMode="auto">
          <a:xfrm>
            <a:off x="2001838" y="1219200"/>
            <a:ext cx="5178425"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U.S. State Unemployment Rates, 5-yr Lows vs. 8/08 vs. 8/09</a:t>
            </a:r>
          </a:p>
        </p:txBody>
      </p:sp>
      <p:sp>
        <p:nvSpPr>
          <p:cNvPr id="619527" name="Line 7"/>
          <p:cNvSpPr>
            <a:spLocks noChangeShapeType="1"/>
          </p:cNvSpPr>
          <p:nvPr/>
        </p:nvSpPr>
        <p:spPr bwMode="auto">
          <a:xfrm>
            <a:off x="1152525" y="3276600"/>
            <a:ext cx="7496175" cy="0"/>
          </a:xfrm>
          <a:prstGeom prst="line">
            <a:avLst/>
          </a:prstGeom>
          <a:noFill/>
          <a:ln w="28575">
            <a:solidFill>
              <a:schemeClr val="tx1"/>
            </a:solidFill>
            <a:prstDash val="dash"/>
            <a:round/>
            <a:headEnd/>
            <a:tailEnd/>
          </a:ln>
        </p:spPr>
        <p:txBody>
          <a:bodyPr anchor="ctr"/>
          <a:lstStyle/>
          <a:p>
            <a:endParaRPr lang="en-US"/>
          </a:p>
        </p:txBody>
      </p:sp>
      <p:sp>
        <p:nvSpPr>
          <p:cNvPr id="619528" name="Line 8"/>
          <p:cNvSpPr>
            <a:spLocks noChangeShapeType="1"/>
          </p:cNvSpPr>
          <p:nvPr/>
        </p:nvSpPr>
        <p:spPr bwMode="auto">
          <a:xfrm flipV="1">
            <a:off x="5765800" y="5829300"/>
            <a:ext cx="292100" cy="9525"/>
          </a:xfrm>
          <a:prstGeom prst="line">
            <a:avLst/>
          </a:prstGeom>
          <a:noFill/>
          <a:ln w="28575">
            <a:solidFill>
              <a:schemeClr val="tx1"/>
            </a:solidFill>
            <a:prstDash val="dash"/>
            <a:round/>
            <a:headEnd/>
            <a:tailEnd/>
          </a:ln>
        </p:spPr>
        <p:txBody>
          <a:bodyPr anchor="ctr"/>
          <a:lstStyle/>
          <a:p>
            <a:endParaRPr lang="en-US"/>
          </a:p>
        </p:txBody>
      </p:sp>
      <p:sp>
        <p:nvSpPr>
          <p:cNvPr id="619529" name="Text Box 9"/>
          <p:cNvSpPr txBox="1">
            <a:spLocks noChangeArrowheads="1"/>
          </p:cNvSpPr>
          <p:nvPr/>
        </p:nvSpPr>
        <p:spPr bwMode="auto">
          <a:xfrm>
            <a:off x="6067425" y="5715000"/>
            <a:ext cx="1635125" cy="242888"/>
          </a:xfrm>
          <a:prstGeom prst="rect">
            <a:avLst/>
          </a:prstGeom>
          <a:noFill/>
          <a:ln w="88900">
            <a:noFill/>
            <a:miter lim="800000"/>
            <a:headEnd/>
            <a:tailEnd/>
          </a:ln>
        </p:spPr>
        <p:txBody>
          <a:bodyPr wrap="none">
            <a:spAutoFit/>
          </a:bodyPr>
          <a:lstStyle/>
          <a:p>
            <a:pPr algn="ctr" eaLnBrk="0" hangingPunct="0">
              <a:lnSpc>
                <a:spcPct val="90000"/>
              </a:lnSpc>
            </a:pPr>
            <a:r>
              <a:rPr lang="en-US" sz="1100">
                <a:solidFill>
                  <a:schemeClr val="tx1"/>
                </a:solidFill>
              </a:rPr>
              <a:t>8/09 National Average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7" name="Rectangle 2"/>
          <p:cNvSpPr>
            <a:spLocks noGrp="1" noChangeArrowheads="1"/>
          </p:cNvSpPr>
          <p:nvPr>
            <p:ph type="title" idx="4294967295"/>
          </p:nvPr>
        </p:nvSpPr>
        <p:spPr>
          <a:xfrm>
            <a:off x="0" y="76200"/>
            <a:ext cx="9144000" cy="736600"/>
          </a:xfrm>
        </p:spPr>
        <p:txBody>
          <a:bodyPr/>
          <a:lstStyle/>
          <a:p>
            <a:pPr algn="ctr"/>
            <a:r>
              <a:rPr lang="en-US" sz="2500" smtClean="0">
                <a:solidFill>
                  <a:schemeClr val="accent1"/>
                </a:solidFill>
              </a:rPr>
              <a:t>Risk</a:t>
            </a:r>
            <a:br>
              <a:rPr lang="en-US" sz="2500" smtClean="0">
                <a:solidFill>
                  <a:schemeClr val="accent1"/>
                </a:solidFill>
              </a:rPr>
            </a:br>
            <a:r>
              <a:rPr lang="en-US" sz="2200" smtClean="0">
                <a:solidFill>
                  <a:schemeClr val="accent1"/>
                </a:solidFill>
              </a:rPr>
              <a:t>Unemployment Peak = Typically Key for Sustainable Economic Turn</a:t>
            </a:r>
          </a:p>
        </p:txBody>
      </p:sp>
      <p:sp>
        <p:nvSpPr>
          <p:cNvPr id="649218" name="Text Box 8"/>
          <p:cNvSpPr txBox="1">
            <a:spLocks noChangeArrowheads="1"/>
          </p:cNvSpPr>
          <p:nvPr/>
        </p:nvSpPr>
        <p:spPr bwMode="auto">
          <a:xfrm>
            <a:off x="2371725" y="6019800"/>
            <a:ext cx="6359525" cy="279400"/>
          </a:xfrm>
          <a:prstGeom prst="rect">
            <a:avLst/>
          </a:prstGeom>
          <a:noFill/>
          <a:ln w="9525">
            <a:noFill/>
            <a:miter lim="800000"/>
            <a:headEnd/>
            <a:tailEnd/>
          </a:ln>
        </p:spPr>
        <p:txBody>
          <a:bodyPr/>
          <a:lstStyle/>
          <a:p>
            <a:pPr algn="r"/>
            <a:r>
              <a:rPr lang="en-US" sz="900" b="0" i="1">
                <a:solidFill>
                  <a:schemeClr val="tx1"/>
                </a:solidFill>
              </a:rPr>
              <a:t>Note: Unemployment rates from 1928–1943 are annual estimates from John Dunlop and Walter Galenson’s </a:t>
            </a:r>
            <a:r>
              <a:rPr lang="en-US" sz="900" b="0" i="1" u="sng">
                <a:solidFill>
                  <a:schemeClr val="tx1"/>
                </a:solidFill>
              </a:rPr>
              <a:t>Labor in the Twentieth Century</a:t>
            </a:r>
            <a:r>
              <a:rPr lang="en-US" sz="900" b="0" i="1">
                <a:solidFill>
                  <a:schemeClr val="tx1"/>
                </a:solidFill>
              </a:rPr>
              <a:t> (1978); data unavailable between 1943-1948; Post 1948 unemployment data from BLS, peaks are: 9/49 - 7.9%; 9/54 - 6.1%; 7/58 - 7.5%; 5/61 – 7.1%; 8/71 - 6.1%; 5/75 - 9.0%; 11/82 - 10.8%; 6/92 - 7.8%; 7/03 - 6.3%. Latest data shows 9/09 unemployment rate at 9.8%, 100 basis points below 11/82 peak.</a:t>
            </a:r>
          </a:p>
          <a:p>
            <a:pPr algn="r"/>
            <a:r>
              <a:rPr lang="en-US" sz="900" b="0" i="1">
                <a:solidFill>
                  <a:schemeClr val="tx1"/>
                </a:solidFill>
              </a:rPr>
              <a:t>Source: FactSet; Bureau of Labor Statistics. Morgan Stanley Research.</a:t>
            </a:r>
          </a:p>
        </p:txBody>
      </p:sp>
      <p:sp>
        <p:nvSpPr>
          <p:cNvPr id="649219"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ABDA578B-708B-4C15-B71F-9EFA0B5C9C92}" type="slidenum">
              <a:rPr lang="en-US" sz="1000" b="0">
                <a:solidFill>
                  <a:schemeClr val="tx1"/>
                </a:solidFill>
              </a:rPr>
              <a:pPr algn="r" defTabSz="1019175" eaLnBrk="0" hangingPunct="0"/>
              <a:t>25</a:t>
            </a:fld>
            <a:endParaRPr lang="en-US" sz="1000" b="0">
              <a:solidFill>
                <a:schemeClr val="tx1"/>
              </a:solidFill>
            </a:endParaRPr>
          </a:p>
        </p:txBody>
      </p:sp>
      <p:sp>
        <p:nvSpPr>
          <p:cNvPr id="649220" name="Text Box 20"/>
          <p:cNvSpPr txBox="1">
            <a:spLocks noChangeArrowheads="1"/>
          </p:cNvSpPr>
          <p:nvPr/>
        </p:nvSpPr>
        <p:spPr bwMode="auto">
          <a:xfrm>
            <a:off x="2190750" y="1006475"/>
            <a:ext cx="4884738"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S&amp;P 500 Index &amp; U.S. Unemployment Rates, 1928 - 2009</a:t>
            </a:r>
          </a:p>
        </p:txBody>
      </p:sp>
      <p:grpSp>
        <p:nvGrpSpPr>
          <p:cNvPr id="649221" name="Group 6"/>
          <p:cNvGrpSpPr>
            <a:grpSpLocks/>
          </p:cNvGrpSpPr>
          <p:nvPr/>
        </p:nvGrpSpPr>
        <p:grpSpPr bwMode="auto">
          <a:xfrm>
            <a:off x="457200" y="762000"/>
            <a:ext cx="8382000" cy="5335588"/>
            <a:chOff x="288" y="480"/>
            <a:chExt cx="5280" cy="3361"/>
          </a:xfrm>
        </p:grpSpPr>
        <p:pic>
          <p:nvPicPr>
            <p:cNvPr id="649222" name="Picture 7"/>
            <p:cNvPicPr>
              <a:picLocks noChangeAspect="1" noChangeArrowheads="1"/>
            </p:cNvPicPr>
            <p:nvPr/>
          </p:nvPicPr>
          <p:blipFill>
            <a:blip r:embed="rId2"/>
            <a:srcRect/>
            <a:stretch>
              <a:fillRect/>
            </a:stretch>
          </p:blipFill>
          <p:spPr bwMode="auto">
            <a:xfrm>
              <a:off x="288" y="480"/>
              <a:ext cx="5280" cy="3361"/>
            </a:xfrm>
            <a:prstGeom prst="rect">
              <a:avLst/>
            </a:prstGeom>
            <a:noFill/>
            <a:ln w="9525">
              <a:noFill/>
              <a:miter lim="800000"/>
              <a:headEnd/>
              <a:tailEnd/>
            </a:ln>
          </p:spPr>
        </p:pic>
        <p:sp>
          <p:nvSpPr>
            <p:cNvPr id="649223" name="Rectangle 7"/>
            <p:cNvSpPr>
              <a:spLocks noChangeArrowheads="1"/>
            </p:cNvSpPr>
            <p:nvPr/>
          </p:nvSpPr>
          <p:spPr bwMode="auto">
            <a:xfrm>
              <a:off x="1820" y="840"/>
              <a:ext cx="79" cy="2562"/>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4" name="Rectangle 8"/>
            <p:cNvSpPr>
              <a:spLocks noChangeArrowheads="1"/>
            </p:cNvSpPr>
            <p:nvPr/>
          </p:nvSpPr>
          <p:spPr bwMode="auto">
            <a:xfrm>
              <a:off x="3525" y="835"/>
              <a:ext cx="83" cy="2562"/>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5" name="Rectangle 9"/>
            <p:cNvSpPr>
              <a:spLocks noChangeArrowheads="1"/>
            </p:cNvSpPr>
            <p:nvPr/>
          </p:nvSpPr>
          <p:spPr bwMode="auto">
            <a:xfrm>
              <a:off x="4032" y="833"/>
              <a:ext cx="59" cy="2569"/>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6" name="Rectangle 10"/>
            <p:cNvSpPr>
              <a:spLocks noChangeArrowheads="1"/>
            </p:cNvSpPr>
            <p:nvPr/>
          </p:nvSpPr>
          <p:spPr bwMode="auto">
            <a:xfrm>
              <a:off x="4542" y="831"/>
              <a:ext cx="132" cy="2569"/>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7" name="Rectangle 11"/>
            <p:cNvSpPr>
              <a:spLocks noChangeArrowheads="1"/>
            </p:cNvSpPr>
            <p:nvPr/>
          </p:nvSpPr>
          <p:spPr bwMode="auto">
            <a:xfrm>
              <a:off x="2906" y="834"/>
              <a:ext cx="79" cy="2570"/>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8" name="Rectangle 12"/>
            <p:cNvSpPr>
              <a:spLocks noChangeArrowheads="1"/>
            </p:cNvSpPr>
            <p:nvPr/>
          </p:nvSpPr>
          <p:spPr bwMode="auto">
            <a:xfrm>
              <a:off x="3118" y="834"/>
              <a:ext cx="87" cy="2574"/>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29" name="Rectangle 13"/>
            <p:cNvSpPr>
              <a:spLocks noChangeArrowheads="1"/>
            </p:cNvSpPr>
            <p:nvPr/>
          </p:nvSpPr>
          <p:spPr bwMode="auto">
            <a:xfrm>
              <a:off x="2259" y="834"/>
              <a:ext cx="83" cy="2574"/>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0" name="Rectangle 14"/>
            <p:cNvSpPr>
              <a:spLocks noChangeArrowheads="1"/>
            </p:cNvSpPr>
            <p:nvPr/>
          </p:nvSpPr>
          <p:spPr bwMode="auto">
            <a:xfrm>
              <a:off x="2069" y="835"/>
              <a:ext cx="51" cy="2570"/>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1" name="Rectangle 15"/>
            <p:cNvSpPr>
              <a:spLocks noChangeArrowheads="1"/>
            </p:cNvSpPr>
            <p:nvPr/>
          </p:nvSpPr>
          <p:spPr bwMode="auto">
            <a:xfrm>
              <a:off x="1242" y="831"/>
              <a:ext cx="79" cy="2569"/>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2" name="Rectangle 16"/>
            <p:cNvSpPr>
              <a:spLocks noChangeArrowheads="1"/>
            </p:cNvSpPr>
            <p:nvPr/>
          </p:nvSpPr>
          <p:spPr bwMode="auto">
            <a:xfrm>
              <a:off x="4906" y="831"/>
              <a:ext cx="134" cy="2573"/>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3" name="Rectangle 17"/>
            <p:cNvSpPr>
              <a:spLocks noChangeArrowheads="1"/>
            </p:cNvSpPr>
            <p:nvPr/>
          </p:nvSpPr>
          <p:spPr bwMode="auto">
            <a:xfrm>
              <a:off x="857" y="827"/>
              <a:ext cx="153" cy="2573"/>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4" name="Rectangle 18"/>
            <p:cNvSpPr>
              <a:spLocks noChangeArrowheads="1"/>
            </p:cNvSpPr>
            <p:nvPr/>
          </p:nvSpPr>
          <p:spPr bwMode="auto">
            <a:xfrm>
              <a:off x="2415" y="831"/>
              <a:ext cx="63" cy="2573"/>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p>
          </p:txBody>
        </p:sp>
        <p:sp>
          <p:nvSpPr>
            <p:cNvPr id="649235" name="Oval 21"/>
            <p:cNvSpPr>
              <a:spLocks noChangeArrowheads="1"/>
            </p:cNvSpPr>
            <p:nvPr/>
          </p:nvSpPr>
          <p:spPr bwMode="auto">
            <a:xfrm>
              <a:off x="2346" y="2737"/>
              <a:ext cx="48" cy="46"/>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36" name="Oval 22"/>
            <p:cNvSpPr>
              <a:spLocks noChangeArrowheads="1"/>
            </p:cNvSpPr>
            <p:nvPr/>
          </p:nvSpPr>
          <p:spPr bwMode="auto">
            <a:xfrm>
              <a:off x="2496" y="2772"/>
              <a:ext cx="48" cy="45"/>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37" name="Oval 23"/>
            <p:cNvSpPr>
              <a:spLocks noChangeArrowheads="1"/>
            </p:cNvSpPr>
            <p:nvPr/>
          </p:nvSpPr>
          <p:spPr bwMode="auto">
            <a:xfrm>
              <a:off x="4134" y="2715"/>
              <a:ext cx="48" cy="45"/>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38" name="Oval 24"/>
            <p:cNvSpPr>
              <a:spLocks noChangeArrowheads="1"/>
            </p:cNvSpPr>
            <p:nvPr/>
          </p:nvSpPr>
          <p:spPr bwMode="auto">
            <a:xfrm>
              <a:off x="3630" y="2459"/>
              <a:ext cx="48" cy="46"/>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39" name="Oval 25"/>
            <p:cNvSpPr>
              <a:spLocks noChangeArrowheads="1"/>
            </p:cNvSpPr>
            <p:nvPr/>
          </p:nvSpPr>
          <p:spPr bwMode="auto">
            <a:xfrm>
              <a:off x="3228" y="2613"/>
              <a:ext cx="48" cy="45"/>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0" name="Oval 26"/>
            <p:cNvSpPr>
              <a:spLocks noChangeArrowheads="1"/>
            </p:cNvSpPr>
            <p:nvPr/>
          </p:nvSpPr>
          <p:spPr bwMode="auto">
            <a:xfrm>
              <a:off x="4710" y="2840"/>
              <a:ext cx="48" cy="46"/>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1" name="Oval 27"/>
            <p:cNvSpPr>
              <a:spLocks noChangeArrowheads="1"/>
            </p:cNvSpPr>
            <p:nvPr/>
          </p:nvSpPr>
          <p:spPr bwMode="auto">
            <a:xfrm>
              <a:off x="3018" y="2857"/>
              <a:ext cx="48" cy="45"/>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2" name="Oval 28"/>
            <p:cNvSpPr>
              <a:spLocks noChangeArrowheads="1"/>
            </p:cNvSpPr>
            <p:nvPr/>
          </p:nvSpPr>
          <p:spPr bwMode="auto">
            <a:xfrm>
              <a:off x="2148" y="2857"/>
              <a:ext cx="48" cy="46"/>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3" name="Oval 29"/>
            <p:cNvSpPr>
              <a:spLocks noChangeArrowheads="1"/>
            </p:cNvSpPr>
            <p:nvPr/>
          </p:nvSpPr>
          <p:spPr bwMode="auto">
            <a:xfrm>
              <a:off x="1902" y="2698"/>
              <a:ext cx="48" cy="45"/>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4" name="Rectangle 30"/>
            <p:cNvSpPr>
              <a:spLocks noChangeArrowheads="1"/>
            </p:cNvSpPr>
            <p:nvPr/>
          </p:nvSpPr>
          <p:spPr bwMode="auto">
            <a:xfrm>
              <a:off x="828" y="3659"/>
              <a:ext cx="180" cy="68"/>
            </a:xfrm>
            <a:prstGeom prst="rect">
              <a:avLst/>
            </a:prstGeom>
            <a:solidFill>
              <a:srgbClr val="FFFFFF">
                <a:alpha val="20000"/>
              </a:srgbClr>
            </a:solidFill>
            <a:ln w="88900">
              <a:noFill/>
              <a:miter lim="800000"/>
              <a:headEnd/>
              <a:tailEnd/>
            </a:ln>
          </p:spPr>
          <p:txBody>
            <a:bodyPr wrap="none" anchor="ctr"/>
            <a:lstStyle/>
            <a:p>
              <a:pPr algn="ctr" eaLnBrk="0" hangingPunct="0">
                <a:lnSpc>
                  <a:spcPct val="90000"/>
                </a:lnSpc>
              </a:pPr>
              <a:endParaRPr lang="en-US">
                <a:solidFill>
                  <a:schemeClr val="accent1"/>
                </a:solidFill>
              </a:endParaRPr>
            </a:p>
          </p:txBody>
        </p:sp>
        <p:sp>
          <p:nvSpPr>
            <p:cNvPr id="649245" name="Text Box 31"/>
            <p:cNvSpPr txBox="1">
              <a:spLocks noChangeArrowheads="1"/>
            </p:cNvSpPr>
            <p:nvPr/>
          </p:nvSpPr>
          <p:spPr bwMode="auto">
            <a:xfrm>
              <a:off x="1030" y="3621"/>
              <a:ext cx="606" cy="153"/>
            </a:xfrm>
            <a:prstGeom prst="rect">
              <a:avLst/>
            </a:prstGeom>
            <a:noFill/>
            <a:ln w="88900">
              <a:noFill/>
              <a:miter lim="800000"/>
              <a:headEnd/>
              <a:tailEnd/>
            </a:ln>
          </p:spPr>
          <p:txBody>
            <a:bodyPr wrap="none">
              <a:spAutoFit/>
            </a:bodyPr>
            <a:lstStyle/>
            <a:p>
              <a:pPr algn="ctr" eaLnBrk="0" hangingPunct="0">
                <a:lnSpc>
                  <a:spcPct val="90000"/>
                </a:lnSpc>
              </a:pPr>
              <a:r>
                <a:rPr lang="en-US" sz="1100">
                  <a:solidFill>
                    <a:schemeClr val="tx1"/>
                  </a:solidFill>
                </a:rPr>
                <a:t>Recessions</a:t>
              </a:r>
            </a:p>
          </p:txBody>
        </p:sp>
        <p:sp>
          <p:nvSpPr>
            <p:cNvPr id="649246" name="Oval 32"/>
            <p:cNvSpPr>
              <a:spLocks noChangeArrowheads="1"/>
            </p:cNvSpPr>
            <p:nvPr/>
          </p:nvSpPr>
          <p:spPr bwMode="auto">
            <a:xfrm>
              <a:off x="4080" y="3670"/>
              <a:ext cx="48" cy="46"/>
            </a:xfrm>
            <a:prstGeom prst="ellipse">
              <a:avLst/>
            </a:prstGeom>
            <a:noFill/>
            <a:ln w="19050">
              <a:solidFill>
                <a:schemeClr val="tx1"/>
              </a:solidFill>
              <a:round/>
              <a:headEnd/>
              <a:tailEnd/>
            </a:ln>
          </p:spPr>
          <p:txBody>
            <a:bodyPr wrap="none" anchor="ctr"/>
            <a:lstStyle/>
            <a:p>
              <a:pPr algn="ctr" eaLnBrk="0" hangingPunct="0">
                <a:lnSpc>
                  <a:spcPct val="90000"/>
                </a:lnSpc>
              </a:pPr>
              <a:endParaRPr lang="en-US"/>
            </a:p>
          </p:txBody>
        </p:sp>
        <p:sp>
          <p:nvSpPr>
            <p:cNvPr id="649247" name="Text Box 33"/>
            <p:cNvSpPr txBox="1">
              <a:spLocks noChangeArrowheads="1"/>
            </p:cNvSpPr>
            <p:nvPr/>
          </p:nvSpPr>
          <p:spPr bwMode="auto">
            <a:xfrm>
              <a:off x="4120" y="3627"/>
              <a:ext cx="982" cy="153"/>
            </a:xfrm>
            <a:prstGeom prst="rect">
              <a:avLst/>
            </a:prstGeom>
            <a:noFill/>
            <a:ln w="88900">
              <a:noFill/>
              <a:miter lim="800000"/>
              <a:headEnd/>
              <a:tailEnd/>
            </a:ln>
          </p:spPr>
          <p:txBody>
            <a:bodyPr wrap="none">
              <a:spAutoFit/>
            </a:bodyPr>
            <a:lstStyle/>
            <a:p>
              <a:pPr algn="ctr" eaLnBrk="0" hangingPunct="0">
                <a:lnSpc>
                  <a:spcPct val="90000"/>
                </a:lnSpc>
              </a:pPr>
              <a:r>
                <a:rPr lang="en-US" sz="1100">
                  <a:solidFill>
                    <a:schemeClr val="tx1"/>
                  </a:solidFill>
                </a:rPr>
                <a:t>Unemployment Peak</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241" name="Picture 2"/>
          <p:cNvPicPr>
            <a:picLocks noChangeAspect="1" noChangeArrowheads="1"/>
          </p:cNvPicPr>
          <p:nvPr/>
        </p:nvPicPr>
        <p:blipFill>
          <a:blip r:embed="rId2"/>
          <a:srcRect t="17880"/>
          <a:stretch>
            <a:fillRect/>
          </a:stretch>
        </p:blipFill>
        <p:spPr bwMode="auto">
          <a:xfrm>
            <a:off x="234950" y="1447800"/>
            <a:ext cx="8674100" cy="4870450"/>
          </a:xfrm>
          <a:prstGeom prst="rect">
            <a:avLst/>
          </a:prstGeom>
          <a:noFill/>
          <a:ln w="88900" algn="ctr">
            <a:noFill/>
            <a:miter lim="800000"/>
            <a:headEnd/>
            <a:tailEnd/>
          </a:ln>
        </p:spPr>
      </p:pic>
      <p:sp>
        <p:nvSpPr>
          <p:cNvPr id="650242" name="Rectangle 2"/>
          <p:cNvSpPr>
            <a:spLocks noGrp="1" noChangeArrowheads="1"/>
          </p:cNvSpPr>
          <p:nvPr>
            <p:ph type="title" idx="4294967295"/>
          </p:nvPr>
        </p:nvSpPr>
        <p:spPr>
          <a:xfrm>
            <a:off x="-76200" y="131763"/>
            <a:ext cx="9296400" cy="723900"/>
          </a:xfrm>
        </p:spPr>
        <p:txBody>
          <a:bodyPr/>
          <a:lstStyle/>
          <a:p>
            <a:pPr algn="ctr"/>
            <a:r>
              <a:rPr lang="en-US" smtClean="0">
                <a:solidFill>
                  <a:schemeClr val="accent1"/>
                </a:solidFill>
              </a:rPr>
              <a:t>Risk</a:t>
            </a:r>
            <a:br>
              <a:rPr lang="en-US" smtClean="0">
                <a:solidFill>
                  <a:schemeClr val="accent1"/>
                </a:solidFill>
              </a:rPr>
            </a:br>
            <a:r>
              <a:rPr lang="en-US" sz="2000" smtClean="0">
                <a:solidFill>
                  <a:schemeClr val="accent1"/>
                </a:solidFill>
              </a:rPr>
              <a:t>Debt Levels at Historic Levels &amp; Rising, USA Government Leading Charge</a:t>
            </a:r>
          </a:p>
        </p:txBody>
      </p:sp>
      <p:sp>
        <p:nvSpPr>
          <p:cNvPr id="650243" name="Text Box 12"/>
          <p:cNvSpPr txBox="1">
            <a:spLocks noChangeArrowheads="1"/>
          </p:cNvSpPr>
          <p:nvPr/>
        </p:nvSpPr>
        <p:spPr bwMode="auto">
          <a:xfrm>
            <a:off x="2133600" y="6248400"/>
            <a:ext cx="6626225" cy="228600"/>
          </a:xfrm>
          <a:prstGeom prst="rect">
            <a:avLst/>
          </a:prstGeom>
          <a:noFill/>
          <a:ln w="9525">
            <a:noFill/>
            <a:miter lim="800000"/>
            <a:headEnd/>
            <a:tailEnd/>
          </a:ln>
        </p:spPr>
        <p:txBody>
          <a:bodyPr/>
          <a:lstStyle/>
          <a:p>
            <a:pPr algn="r"/>
            <a:r>
              <a:rPr lang="en-US" sz="900" b="0" i="1">
                <a:solidFill>
                  <a:schemeClr val="tx1"/>
                </a:solidFill>
              </a:rPr>
              <a:t>Note: 2009 YTD data as of CQ2; GSE (Government Sponsored Enterprises) debt includes various agency-backed mortgages; Source: Federal Reserve, Ben Wattenberg, </a:t>
            </a:r>
            <a:r>
              <a:rPr lang="en-US" sz="900" b="0" i="1" u="sng">
                <a:solidFill>
                  <a:schemeClr val="tx1"/>
                </a:solidFill>
              </a:rPr>
              <a:t>The Statistical History of the United States, From Colonial Times to the Present</a:t>
            </a:r>
            <a:r>
              <a:rPr lang="en-US" sz="900" b="0" i="1">
                <a:solidFill>
                  <a:schemeClr val="tx1"/>
                </a:solidFill>
              </a:rPr>
              <a:t>, Neil McLeish, Serena Tang, Morgan Stanley Research.</a:t>
            </a:r>
          </a:p>
        </p:txBody>
      </p:sp>
      <p:sp>
        <p:nvSpPr>
          <p:cNvPr id="65024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68DCAF67-F743-4D11-A133-A3F17BD045B9}" type="slidenum">
              <a:rPr lang="en-US" sz="1000" b="0">
                <a:solidFill>
                  <a:schemeClr val="tx1"/>
                </a:solidFill>
              </a:rPr>
              <a:pPr algn="r" defTabSz="1019175" eaLnBrk="0" hangingPunct="0"/>
              <a:t>26</a:t>
            </a:fld>
            <a:endParaRPr lang="en-US" sz="1000" b="0">
              <a:solidFill>
                <a:schemeClr val="tx1"/>
              </a:solidFill>
            </a:endParaRPr>
          </a:p>
        </p:txBody>
      </p:sp>
      <p:pic>
        <p:nvPicPr>
          <p:cNvPr id="650245" name="Picture 10"/>
          <p:cNvPicPr>
            <a:picLocks noChangeAspect="1" noChangeArrowheads="1"/>
          </p:cNvPicPr>
          <p:nvPr/>
        </p:nvPicPr>
        <p:blipFill>
          <a:blip r:embed="rId3"/>
          <a:srcRect/>
          <a:stretch>
            <a:fillRect/>
          </a:stretch>
        </p:blipFill>
        <p:spPr bwMode="auto">
          <a:xfrm>
            <a:off x="2362200" y="1600200"/>
            <a:ext cx="3810000" cy="1868488"/>
          </a:xfrm>
          <a:prstGeom prst="rect">
            <a:avLst/>
          </a:prstGeom>
          <a:noFill/>
          <a:ln w="9525">
            <a:noFill/>
            <a:miter lim="800000"/>
            <a:headEnd/>
            <a:tailEnd/>
          </a:ln>
        </p:spPr>
      </p:pic>
      <p:sp>
        <p:nvSpPr>
          <p:cNvPr id="650246" name="Text Box 12"/>
          <p:cNvSpPr txBox="1">
            <a:spLocks noChangeArrowheads="1"/>
          </p:cNvSpPr>
          <p:nvPr/>
        </p:nvSpPr>
        <p:spPr bwMode="auto">
          <a:xfrm>
            <a:off x="1825625" y="1143000"/>
            <a:ext cx="5595938" cy="517525"/>
          </a:xfrm>
          <a:prstGeom prst="rect">
            <a:avLst/>
          </a:prstGeom>
          <a:noFill/>
          <a:ln w="9525">
            <a:noFill/>
            <a:miter lim="800000"/>
            <a:headEnd/>
            <a:tailEnd/>
          </a:ln>
        </p:spPr>
        <p:txBody>
          <a:bodyPr wrap="none">
            <a:spAutoFit/>
          </a:bodyPr>
          <a:lstStyle/>
          <a:p>
            <a:pPr algn="ctr"/>
            <a:r>
              <a:rPr lang="en-US">
                <a:solidFill>
                  <a:schemeClr val="accent1"/>
                </a:solidFill>
              </a:rPr>
              <a:t>U.S. Domestic Credit Market Debt as % of GDP, 1929 – 2009 YTD</a:t>
            </a:r>
          </a:p>
          <a:p>
            <a:pPr algn="ctr"/>
            <a:r>
              <a:rPr lang="en-US">
                <a:solidFill>
                  <a:schemeClr val="accent1"/>
                </a:solidFill>
              </a:rPr>
              <a:t>&amp; Sector Share Breakdown</a:t>
            </a:r>
          </a:p>
        </p:txBody>
      </p:sp>
      <p:sp>
        <p:nvSpPr>
          <p:cNvPr id="650247" name="Oval 8"/>
          <p:cNvSpPr>
            <a:spLocks noChangeArrowheads="1"/>
          </p:cNvSpPr>
          <p:nvPr/>
        </p:nvSpPr>
        <p:spPr bwMode="auto">
          <a:xfrm>
            <a:off x="8315325" y="1619250"/>
            <a:ext cx="228600" cy="228600"/>
          </a:xfrm>
          <a:prstGeom prst="ellipse">
            <a:avLst/>
          </a:prstGeom>
          <a:noFill/>
          <a:ln w="38100">
            <a:solidFill>
              <a:srgbClr val="FF0000"/>
            </a:solidFill>
            <a:round/>
            <a:headEnd/>
            <a:tailEnd/>
          </a:ln>
        </p:spPr>
        <p:txBody>
          <a:bodyPr wrap="none" anchor="ctr"/>
          <a:lstStyle/>
          <a:p>
            <a:endParaRPr lang="en-US"/>
          </a:p>
        </p:txBody>
      </p:sp>
      <p:sp>
        <p:nvSpPr>
          <p:cNvPr id="618505" name="Text Box 9"/>
          <p:cNvSpPr txBox="1">
            <a:spLocks noChangeArrowheads="1"/>
          </p:cNvSpPr>
          <p:nvPr/>
        </p:nvSpPr>
        <p:spPr bwMode="auto">
          <a:xfrm>
            <a:off x="6934200" y="1905000"/>
            <a:ext cx="647700" cy="314325"/>
          </a:xfrm>
          <a:prstGeom prst="rect">
            <a:avLst/>
          </a:prstGeom>
          <a:noFill/>
          <a:ln w="9525">
            <a:solidFill>
              <a:schemeClr val="tx1"/>
            </a:solidFill>
            <a:miter lim="800000"/>
            <a:headEnd/>
            <a:tailEnd/>
          </a:ln>
          <a:effectLst/>
        </p:spPr>
        <p:txBody>
          <a:bodyPr wrap="none">
            <a:spAutoFit/>
          </a:bodyPr>
          <a:lstStyle/>
          <a:p>
            <a:pPr algn="ctr">
              <a:defRPr/>
            </a:pPr>
            <a:r>
              <a:rPr lang="en-US">
                <a:solidFill>
                  <a:schemeClr val="tx1"/>
                </a:solidFill>
                <a:effectLst>
                  <a:outerShdw blurRad="38100" dist="38100" dir="2700000" algn="tl">
                    <a:srgbClr val="000000"/>
                  </a:outerShdw>
                </a:effectLst>
              </a:rPr>
              <a:t>359%</a:t>
            </a:r>
          </a:p>
        </p:txBody>
      </p:sp>
      <p:sp>
        <p:nvSpPr>
          <p:cNvPr id="650249" name="Line 10"/>
          <p:cNvSpPr>
            <a:spLocks noChangeShapeType="1"/>
          </p:cNvSpPr>
          <p:nvPr/>
        </p:nvSpPr>
        <p:spPr bwMode="auto">
          <a:xfrm flipV="1">
            <a:off x="7696200" y="1752600"/>
            <a:ext cx="533400" cy="152400"/>
          </a:xfrm>
          <a:prstGeom prst="line">
            <a:avLst/>
          </a:prstGeom>
          <a:noFill/>
          <a:ln w="38100">
            <a:solidFill>
              <a:schemeClr val="tx1"/>
            </a:solidFill>
            <a:round/>
            <a:headEnd/>
            <a:tailEnd type="triangle" w="med" len="med"/>
          </a:ln>
        </p:spPr>
        <p:txBody>
          <a:bodyPr/>
          <a:lstStyle/>
          <a:p>
            <a:endParaRPr lang="en-US"/>
          </a:p>
        </p:txBody>
      </p:sp>
      <p:pic>
        <p:nvPicPr>
          <p:cNvPr id="650250" name="Picture 14"/>
          <p:cNvPicPr>
            <a:picLocks noChangeAspect="1" noChangeArrowheads="1"/>
          </p:cNvPicPr>
          <p:nvPr/>
        </p:nvPicPr>
        <p:blipFill>
          <a:blip r:embed="rId4"/>
          <a:srcRect/>
          <a:stretch>
            <a:fillRect/>
          </a:stretch>
        </p:blipFill>
        <p:spPr bwMode="auto">
          <a:xfrm>
            <a:off x="2371725" y="1800225"/>
            <a:ext cx="3778250" cy="167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3602" name="Group 2"/>
          <p:cNvGraphicFramePr>
            <a:graphicFrameLocks noGrp="1"/>
          </p:cNvGraphicFramePr>
          <p:nvPr/>
        </p:nvGraphicFramePr>
        <p:xfrm>
          <a:off x="5791200" y="609600"/>
          <a:ext cx="3048000" cy="5618163"/>
        </p:xfrm>
        <a:graphic>
          <a:graphicData uri="http://schemas.openxmlformats.org/drawingml/2006/table">
            <a:tbl>
              <a:tblPr/>
              <a:tblGrid>
                <a:gridCol w="3048000"/>
              </a:tblGrid>
              <a:tr h="185738">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000" b="0" i="0" u="none" strike="noStrike" cap="none" normalizeH="0" baseline="0" smtClean="0">
                        <a:ln>
                          <a:noFill/>
                        </a:ln>
                        <a:solidFill>
                          <a:schemeClr val="tx1"/>
                        </a:solidFill>
                        <a:effectLst/>
                        <a:latin typeface="Arial" charset="0"/>
                        <a:ea typeface="MS PGothic" pitchFamily="34" charset="-128"/>
                        <a:cs typeface="Arial" charset="0"/>
                      </a:endParaRPr>
                    </a:p>
                  </a:txBody>
                  <a:tcPr marL="0" marR="0" marB="91440"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MS PGothic" pitchFamily="34" charset="-128"/>
                          <a:cs typeface="Arial" charset="0"/>
                        </a:rPr>
                        <a:t> </a:t>
                      </a:r>
                    </a:p>
                  </a:txBody>
                  <a:tcPr marL="0" marR="0" marB="91440" anchor="b" horzOverflow="overflow">
                    <a:lnL>
                      <a:noFill/>
                    </a:lnL>
                    <a:lnR>
                      <a:noFill/>
                    </a:lnR>
                    <a:lnT>
                      <a:noFill/>
                    </a:lnT>
                    <a:lnB w="25400" cap="flat" cmpd="sng" algn="ctr">
                      <a:solidFill>
                        <a:srgbClr val="FFFFFF"/>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000" b="0" i="0" u="none" strike="noStrike" cap="none" normalizeH="0" baseline="0" smtClean="0">
                        <a:ln>
                          <a:noFill/>
                        </a:ln>
                        <a:solidFill>
                          <a:schemeClr val="tx1"/>
                        </a:solidFill>
                        <a:effectLst/>
                        <a:latin typeface="Arial" charset="0"/>
                        <a:ea typeface="MS PGothic" pitchFamily="34" charset="-128"/>
                        <a:cs typeface="Arial" charset="0"/>
                      </a:endParaRPr>
                    </a:p>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400" b="0" i="0" u="none" strike="noStrike" cap="none" normalizeH="0" baseline="0" smtClean="0">
                        <a:ln>
                          <a:noFill/>
                        </a:ln>
                        <a:solidFill>
                          <a:schemeClr val="tx1"/>
                        </a:solidFill>
                        <a:effectLst/>
                        <a:latin typeface="Arial" charset="0"/>
                        <a:ea typeface="MS PGothic" pitchFamily="34" charset="-128"/>
                        <a:cs typeface="Arial" charset="0"/>
                      </a:endParaRPr>
                    </a:p>
                  </a:txBody>
                  <a:tcPr marL="0" marR="0" marB="91440" anchor="b" horzOverflow="overflow">
                    <a:lnL>
                      <a:noFill/>
                    </a:lnL>
                    <a:lnR>
                      <a:noFill/>
                    </a:lnR>
                    <a:lnT w="254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Primary source of federal government revenue, varies with economic growth</a:t>
                      </a:r>
                    </a:p>
                  </a:txBody>
                  <a:tcPr marL="0" marR="0" marB="9144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797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Second largest source of revenue, but massively underfunding growing liabilities</a:t>
                      </a:r>
                    </a:p>
                  </a:txBody>
                  <a:tcPr marL="0" marR="0" marB="91440" anchor="b"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Like individual income taxes, varies with economic growth</a:t>
                      </a:r>
                    </a:p>
                  </a:txBody>
                  <a:tcPr marL="0" marR="0" marB="91440" anchor="b" horzOverflow="overflow">
                    <a:lnL>
                      <a:noFill/>
                    </a:lnL>
                    <a:lnR>
                      <a:noFill/>
                    </a:lnR>
                    <a:lnT>
                      <a:noFill/>
                    </a:lnT>
                    <a:lnB>
                      <a:noFill/>
                    </a:lnB>
                    <a:lnTlToBr>
                      <a:noFill/>
                    </a:lnTlToBr>
                    <a:lnBlToTr>
                      <a:noFill/>
                    </a:lnBlToTr>
                    <a:noFill/>
                  </a:tcPr>
                </a:tc>
              </a:tr>
              <a:tr h="35242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Includes excise / estate / gift taxes, deposits of earnings and customs duties</a:t>
                      </a:r>
                    </a:p>
                  </a:txBody>
                  <a:tcPr marL="0" marR="0" marB="9144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a typeface="MS PGothic" pitchFamily="34" charset="-128"/>
                        <a:cs typeface="Arial" charset="0"/>
                      </a:endParaRPr>
                    </a:p>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endParaRPr kumimoji="0" lang="en-US" sz="300" b="1" i="0" u="none" strike="noStrike" cap="none" normalizeH="0" baseline="0" smtClean="0">
                        <a:ln>
                          <a:noFill/>
                        </a:ln>
                        <a:solidFill>
                          <a:schemeClr val="tx1"/>
                        </a:solidFill>
                        <a:effectLst/>
                        <a:latin typeface="Arial" charset="0"/>
                        <a:ea typeface="MS PGothic" pitchFamily="34" charset="-128"/>
                        <a:cs typeface="Arial" charset="0"/>
                      </a:endParaRPr>
                    </a:p>
                  </a:txBody>
                  <a:tcPr marL="0" marR="0" marB="9144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Fastest growing line item on a normalized basis, causing massive future burdens</a:t>
                      </a:r>
                    </a:p>
                  </a:txBody>
                  <a:tcPr marL="0" marR="0" marB="9144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2862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Includes infrastructure / health / education spending / disaster relief / emergency financial (TARP) + economic (ARRA) stimulus packages</a:t>
                      </a:r>
                    </a:p>
                  </a:txBody>
                  <a:tcPr marL="0" marR="0" marB="91440" anchor="b" horzOverflow="overflow">
                    <a:lnL>
                      <a:noFill/>
                    </a:lnL>
                    <a:lnR>
                      <a:noFill/>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Steady rise in defense spending related to on-going War on Terror</a:t>
                      </a:r>
                    </a:p>
                  </a:txBody>
                  <a:tcPr marL="0" marR="0" marB="91440" anchor="b" horzOverflow="overflow">
                    <a:lnL>
                      <a:noFill/>
                    </a:lnL>
                    <a:lnR>
                      <a:noFill/>
                    </a:lnR>
                    <a:lnT>
                      <a:noFill/>
                    </a:lnT>
                    <a:lnB>
                      <a:noFill/>
                    </a:lnB>
                    <a:lnTlToBr>
                      <a:noFill/>
                    </a:lnTlToBr>
                    <a:lnBlToTr>
                      <a:noFill/>
                    </a:lnBlToTr>
                    <a:noFill/>
                  </a:tcPr>
                </a:tc>
              </a:tr>
              <a:tr h="504825">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Decreasing Interest expense from lower short-term interest rates and lower costs for inflation-indexed securities</a:t>
                      </a:r>
                    </a:p>
                  </a:txBody>
                  <a:tcPr marL="0" marR="0" marB="9144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r>
                        <a:rPr kumimoji="0" lang="en-US" sz="1000" b="1" i="0" u="none" strike="noStrike" cap="none" normalizeH="0" baseline="0" smtClean="0">
                          <a:ln>
                            <a:noFill/>
                          </a:ln>
                          <a:solidFill>
                            <a:schemeClr val="tx1"/>
                          </a:solidFill>
                          <a:effectLst/>
                          <a:latin typeface="Arial" charset="0"/>
                          <a:ea typeface="MS PGothic" pitchFamily="34" charset="-128"/>
                          <a:cs typeface="Arial" charset="0"/>
                        </a:rPr>
                        <a:t>$13T gross federal debt outstanding, $110K per household, 2x median annual household income</a:t>
                      </a:r>
                    </a:p>
                  </a:txBody>
                  <a:tcPr marL="0" marR="0" marB="91440"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90000"/>
                        </a:lnSpc>
                        <a:spcBef>
                          <a:spcPct val="50000"/>
                        </a:spcBef>
                        <a:spcAft>
                          <a:spcPct val="0"/>
                        </a:spcAft>
                        <a:buClr>
                          <a:schemeClr val="tx1"/>
                        </a:buClr>
                        <a:buSzTx/>
                        <a:buFont typeface="Symbol" pitchFamily="18" charset="2"/>
                        <a:buNone/>
                        <a:tabLst/>
                      </a:pPr>
                      <a:endParaRPr kumimoji="0" lang="en-US" sz="1000" b="1" i="0" u="none" strike="noStrike" cap="none" normalizeH="0" baseline="0" smtClean="0">
                        <a:ln>
                          <a:noFill/>
                        </a:ln>
                        <a:solidFill>
                          <a:schemeClr val="tx1"/>
                        </a:solidFill>
                        <a:effectLst/>
                        <a:latin typeface="Arial" charset="0"/>
                        <a:ea typeface="MS PGothic" pitchFamily="34" charset="-128"/>
                        <a:cs typeface="Arial" charset="0"/>
                      </a:endParaRPr>
                    </a:p>
                  </a:txBody>
                  <a:tcPr marL="0" marR="0" marB="91440" anchor="b"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651286" name="Text Box 688"/>
          <p:cNvSpPr txBox="1">
            <a:spLocks noChangeArrowheads="1"/>
          </p:cNvSpPr>
          <p:nvPr/>
        </p:nvSpPr>
        <p:spPr bwMode="auto">
          <a:xfrm>
            <a:off x="5708650" y="960438"/>
            <a:ext cx="906463" cy="260350"/>
          </a:xfrm>
          <a:prstGeom prst="rect">
            <a:avLst/>
          </a:prstGeom>
          <a:noFill/>
          <a:ln w="9525">
            <a:noFill/>
            <a:miter lim="800000"/>
            <a:headEnd/>
            <a:tailEnd/>
          </a:ln>
        </p:spPr>
        <p:txBody>
          <a:bodyPr wrap="none">
            <a:spAutoFit/>
          </a:bodyPr>
          <a:lstStyle/>
          <a:p>
            <a:r>
              <a:rPr lang="en-US" sz="1100">
                <a:solidFill>
                  <a:schemeClr val="accent1"/>
                </a:solidFill>
              </a:rPr>
              <a:t>Comments</a:t>
            </a:r>
          </a:p>
        </p:txBody>
      </p:sp>
      <p:sp>
        <p:nvSpPr>
          <p:cNvPr id="651287" name="Text Box 689"/>
          <p:cNvSpPr txBox="1">
            <a:spLocks noChangeArrowheads="1"/>
          </p:cNvSpPr>
          <p:nvPr/>
        </p:nvSpPr>
        <p:spPr bwMode="auto">
          <a:xfrm>
            <a:off x="3429000" y="914400"/>
            <a:ext cx="361950" cy="304800"/>
          </a:xfrm>
          <a:prstGeom prst="rect">
            <a:avLst/>
          </a:prstGeom>
          <a:noFill/>
          <a:ln w="9525">
            <a:noFill/>
            <a:miter lim="800000"/>
            <a:headEnd/>
            <a:tailEnd/>
          </a:ln>
        </p:spPr>
        <p:txBody>
          <a:bodyPr wrap="none">
            <a:spAutoFit/>
          </a:bodyPr>
          <a:lstStyle/>
          <a:p>
            <a:r>
              <a:rPr lang="en-US">
                <a:solidFill>
                  <a:schemeClr val="tx1"/>
                </a:solidFill>
              </a:rPr>
              <a:t>…</a:t>
            </a:r>
          </a:p>
        </p:txBody>
      </p:sp>
      <p:sp>
        <p:nvSpPr>
          <p:cNvPr id="651288" name="Text Box 690"/>
          <p:cNvSpPr txBox="1">
            <a:spLocks noChangeArrowheads="1"/>
          </p:cNvSpPr>
          <p:nvPr/>
        </p:nvSpPr>
        <p:spPr bwMode="auto">
          <a:xfrm>
            <a:off x="4495800" y="914400"/>
            <a:ext cx="361950" cy="304800"/>
          </a:xfrm>
          <a:prstGeom prst="rect">
            <a:avLst/>
          </a:prstGeom>
          <a:noFill/>
          <a:ln w="9525">
            <a:noFill/>
            <a:miter lim="800000"/>
            <a:headEnd/>
            <a:tailEnd/>
          </a:ln>
        </p:spPr>
        <p:txBody>
          <a:bodyPr wrap="none">
            <a:spAutoFit/>
          </a:bodyPr>
          <a:lstStyle/>
          <a:p>
            <a:r>
              <a:rPr lang="en-US">
                <a:solidFill>
                  <a:schemeClr val="tx1"/>
                </a:solidFill>
              </a:rPr>
              <a:t>…</a:t>
            </a:r>
          </a:p>
        </p:txBody>
      </p:sp>
      <p:sp>
        <p:nvSpPr>
          <p:cNvPr id="651289"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025130C1-A285-426D-8C10-75A7D98523F9}" type="slidenum">
              <a:rPr lang="en-US" sz="1000" b="0">
                <a:solidFill>
                  <a:schemeClr val="tx1"/>
                </a:solidFill>
              </a:rPr>
              <a:pPr algn="r" defTabSz="1019175" eaLnBrk="0" hangingPunct="0"/>
              <a:t>27</a:t>
            </a:fld>
            <a:endParaRPr lang="en-US" sz="1000" b="0">
              <a:solidFill>
                <a:schemeClr val="tx1"/>
              </a:solidFill>
            </a:endParaRPr>
          </a:p>
        </p:txBody>
      </p:sp>
      <p:sp>
        <p:nvSpPr>
          <p:cNvPr id="651290" name="Rectangle 2"/>
          <p:cNvSpPr>
            <a:spLocks noChangeArrowheads="1"/>
          </p:cNvSpPr>
          <p:nvPr/>
        </p:nvSpPr>
        <p:spPr bwMode="gray">
          <a:xfrm>
            <a:off x="0" y="-39688"/>
            <a:ext cx="9144000" cy="969963"/>
          </a:xfrm>
          <a:prstGeom prst="rect">
            <a:avLst/>
          </a:prstGeom>
          <a:noFill/>
          <a:ln w="9525">
            <a:noFill/>
            <a:miter lim="800000"/>
            <a:headEnd/>
            <a:tailEnd/>
          </a:ln>
        </p:spPr>
        <p:txBody>
          <a:bodyPr anchor="b">
            <a:spAutoFit/>
          </a:bodyPr>
          <a:lstStyle/>
          <a:p>
            <a:pPr algn="ctr" eaLnBrk="0" hangingPunct="0">
              <a:lnSpc>
                <a:spcPct val="90000"/>
              </a:lnSpc>
            </a:pPr>
            <a:r>
              <a:rPr lang="en-US" sz="2400" b="0">
                <a:solidFill>
                  <a:schemeClr val="accent1"/>
                </a:solidFill>
              </a:rPr>
              <a:t>Risk</a:t>
            </a:r>
            <a:r>
              <a:rPr lang="en-US" sz="2600" b="0">
                <a:solidFill>
                  <a:schemeClr val="accent1"/>
                </a:solidFill>
              </a:rPr>
              <a:t/>
            </a:r>
            <a:br>
              <a:rPr lang="en-US" sz="2600" b="0">
                <a:solidFill>
                  <a:schemeClr val="accent1"/>
                </a:solidFill>
              </a:rPr>
            </a:br>
            <a:r>
              <a:rPr lang="en-US" sz="2000" b="0">
                <a:solidFill>
                  <a:schemeClr val="accent1"/>
                </a:solidFill>
              </a:rPr>
              <a:t>USA Income Statement = Expenses Exceed Revenue</a:t>
            </a:r>
            <a:br>
              <a:rPr lang="en-US" sz="2000" b="0">
                <a:solidFill>
                  <a:schemeClr val="accent1"/>
                </a:solidFill>
              </a:rPr>
            </a:br>
            <a:r>
              <a:rPr lang="en-US" sz="2000" b="0">
                <a:solidFill>
                  <a:schemeClr val="accent1"/>
                </a:solidFill>
              </a:rPr>
              <a:t>Entitlement Expenses (Social Security + Medicare…) Going Lots Higher</a:t>
            </a:r>
          </a:p>
        </p:txBody>
      </p:sp>
      <p:sp>
        <p:nvSpPr>
          <p:cNvPr id="651291" name="Text Box 8"/>
          <p:cNvSpPr txBox="1">
            <a:spLocks noChangeArrowheads="1"/>
          </p:cNvSpPr>
          <p:nvPr/>
        </p:nvSpPr>
        <p:spPr bwMode="auto">
          <a:xfrm>
            <a:off x="1914525" y="6010275"/>
            <a:ext cx="6858000" cy="279400"/>
          </a:xfrm>
          <a:prstGeom prst="rect">
            <a:avLst/>
          </a:prstGeom>
          <a:noFill/>
          <a:ln w="9525">
            <a:noFill/>
            <a:miter lim="800000"/>
            <a:headEnd/>
            <a:tailEnd/>
          </a:ln>
        </p:spPr>
        <p:txBody>
          <a:bodyPr/>
          <a:lstStyle/>
          <a:p>
            <a:pPr algn="r"/>
            <a:r>
              <a:rPr lang="en-US" sz="800" b="0" i="1">
                <a:solidFill>
                  <a:schemeClr val="tx1"/>
                </a:solidFill>
              </a:rPr>
              <a:t>Note: US federal government fiscal year ends in September. Non-defense discretionary spending in 2009 includes “one-time” items such as $549B TARP funds (excl. $70B returned, incl. $100B to Public-Private Partnership Fund; $85B to automakers; $70B to AIG; $50B to Citigroup; $45B to BofA; $79B to other financial firms; $55B TALF; $50B to homeowners), payment of $96B to Fannie Mae / Freddie Mac, and ARRA (American Recovery and Reinvestment Act) related spending of ~$120B. Entitlement / mandatory expense include social security, Medicare, Medicaid, and income security (unemployment / food / housing / retirement benefits). Source: Department of the Treasury, Office of Management and Budget, and Congressional Budget Office.</a:t>
            </a:r>
          </a:p>
        </p:txBody>
      </p:sp>
      <p:pic>
        <p:nvPicPr>
          <p:cNvPr id="651292" name="Picture 34"/>
          <p:cNvPicPr>
            <a:picLocks noChangeAspect="1" noChangeArrowheads="1"/>
          </p:cNvPicPr>
          <p:nvPr/>
        </p:nvPicPr>
        <p:blipFill>
          <a:blip r:embed="rId2"/>
          <a:srcRect/>
          <a:stretch>
            <a:fillRect/>
          </a:stretch>
        </p:blipFill>
        <p:spPr bwMode="auto">
          <a:xfrm>
            <a:off x="446088" y="1014413"/>
            <a:ext cx="5308600" cy="5111750"/>
          </a:xfrm>
          <a:prstGeom prst="rect">
            <a:avLst/>
          </a:prstGeom>
          <a:noFill/>
          <a:ln w="9525">
            <a:noFill/>
            <a:miter lim="800000"/>
            <a:headEnd/>
            <a:tailEnd/>
          </a:ln>
        </p:spPr>
      </p:pic>
      <p:sp>
        <p:nvSpPr>
          <p:cNvPr id="651293" name="AutoShape 35"/>
          <p:cNvSpPr>
            <a:spLocks noChangeArrowheads="1"/>
          </p:cNvSpPr>
          <p:nvPr/>
        </p:nvSpPr>
        <p:spPr bwMode="auto">
          <a:xfrm>
            <a:off x="2819400" y="1676400"/>
            <a:ext cx="685800" cy="381000"/>
          </a:xfrm>
          <a:prstGeom prst="roundRect">
            <a:avLst>
              <a:gd name="adj" fmla="val 16667"/>
            </a:avLst>
          </a:prstGeom>
          <a:noFill/>
          <a:ln w="9525">
            <a:solidFill>
              <a:schemeClr val="tx1"/>
            </a:solidFill>
            <a:round/>
            <a:headEnd/>
            <a:tailEnd/>
          </a:ln>
        </p:spPr>
        <p:txBody>
          <a:bodyPr wrap="none" anchor="ctr"/>
          <a:lstStyle/>
          <a:p>
            <a:pPr algn="ctr"/>
            <a:endParaRPr lang="en-US"/>
          </a:p>
        </p:txBody>
      </p:sp>
      <p:sp>
        <p:nvSpPr>
          <p:cNvPr id="651294" name="AutoShape 36"/>
          <p:cNvSpPr>
            <a:spLocks noChangeArrowheads="1"/>
          </p:cNvSpPr>
          <p:nvPr/>
        </p:nvSpPr>
        <p:spPr bwMode="auto">
          <a:xfrm>
            <a:off x="4991100" y="1676400"/>
            <a:ext cx="685800" cy="381000"/>
          </a:xfrm>
          <a:prstGeom prst="roundRect">
            <a:avLst>
              <a:gd name="adj" fmla="val 16667"/>
            </a:avLst>
          </a:prstGeom>
          <a:noFill/>
          <a:ln w="9525">
            <a:solidFill>
              <a:schemeClr val="tx1"/>
            </a:solidFill>
            <a:round/>
            <a:headEnd/>
            <a:tailEnd/>
          </a:ln>
        </p:spPr>
        <p:txBody>
          <a:bodyPr wrap="none" anchor="ctr"/>
          <a:lstStyle/>
          <a:p>
            <a:pPr algn="ctr"/>
            <a:endParaRPr lang="en-US"/>
          </a:p>
        </p:txBody>
      </p:sp>
      <p:sp>
        <p:nvSpPr>
          <p:cNvPr id="651295" name="AutoShape 37"/>
          <p:cNvSpPr>
            <a:spLocks noChangeArrowheads="1"/>
          </p:cNvSpPr>
          <p:nvPr/>
        </p:nvSpPr>
        <p:spPr bwMode="auto">
          <a:xfrm>
            <a:off x="2819400" y="3705225"/>
            <a:ext cx="685800" cy="381000"/>
          </a:xfrm>
          <a:prstGeom prst="roundRect">
            <a:avLst>
              <a:gd name="adj" fmla="val 16667"/>
            </a:avLst>
          </a:prstGeom>
          <a:noFill/>
          <a:ln w="9525">
            <a:solidFill>
              <a:schemeClr val="tx1"/>
            </a:solidFill>
            <a:round/>
            <a:headEnd/>
            <a:tailEnd/>
          </a:ln>
        </p:spPr>
        <p:txBody>
          <a:bodyPr wrap="none" anchor="ctr"/>
          <a:lstStyle/>
          <a:p>
            <a:pPr algn="ctr"/>
            <a:endParaRPr lang="en-US"/>
          </a:p>
        </p:txBody>
      </p:sp>
      <p:sp>
        <p:nvSpPr>
          <p:cNvPr id="651296" name="AutoShape 38"/>
          <p:cNvSpPr>
            <a:spLocks noChangeArrowheads="1"/>
          </p:cNvSpPr>
          <p:nvPr/>
        </p:nvSpPr>
        <p:spPr bwMode="auto">
          <a:xfrm>
            <a:off x="4953000" y="3705225"/>
            <a:ext cx="685800" cy="381000"/>
          </a:xfrm>
          <a:prstGeom prst="roundRect">
            <a:avLst>
              <a:gd name="adj" fmla="val 16667"/>
            </a:avLst>
          </a:prstGeom>
          <a:noFill/>
          <a:ln w="9525">
            <a:solidFill>
              <a:schemeClr val="tx1"/>
            </a:solidFill>
            <a:round/>
            <a:headEnd/>
            <a:tailEnd/>
          </a:ln>
        </p:spPr>
        <p:txBody>
          <a:bodyPr wrap="none" anchor="ctr"/>
          <a:lstStyle/>
          <a:p>
            <a:pPr algn="ctr"/>
            <a:endParaRPr lang="en-US"/>
          </a:p>
        </p:txBody>
      </p:sp>
      <p:cxnSp>
        <p:nvCxnSpPr>
          <p:cNvPr id="651297" name="AutoShape 39"/>
          <p:cNvCxnSpPr>
            <a:cxnSpLocks noChangeShapeType="1"/>
            <a:stCxn id="651293" idx="1"/>
            <a:endCxn id="651295" idx="1"/>
          </p:cNvCxnSpPr>
          <p:nvPr/>
        </p:nvCxnSpPr>
        <p:spPr bwMode="auto">
          <a:xfrm rot="10800000" flipH="1" flipV="1">
            <a:off x="2819400" y="1866900"/>
            <a:ext cx="1588" cy="2028825"/>
          </a:xfrm>
          <a:prstGeom prst="bentConnector3">
            <a:avLst>
              <a:gd name="adj1" fmla="val -14400005"/>
            </a:avLst>
          </a:prstGeom>
          <a:noFill/>
          <a:ln w="9525">
            <a:solidFill>
              <a:schemeClr val="tx1"/>
            </a:solidFill>
            <a:miter lim="800000"/>
            <a:headEnd/>
            <a:tailEnd type="triangle" w="med" len="med"/>
          </a:ln>
        </p:spPr>
      </p:cxnSp>
      <p:cxnSp>
        <p:nvCxnSpPr>
          <p:cNvPr id="651298" name="AutoShape 40"/>
          <p:cNvCxnSpPr>
            <a:cxnSpLocks noChangeShapeType="1"/>
            <a:stCxn id="651294" idx="1"/>
            <a:endCxn id="651296" idx="1"/>
          </p:cNvCxnSpPr>
          <p:nvPr/>
        </p:nvCxnSpPr>
        <p:spPr bwMode="auto">
          <a:xfrm rot="10800000" flipV="1">
            <a:off x="4953000" y="1866900"/>
            <a:ext cx="38100" cy="2028825"/>
          </a:xfrm>
          <a:prstGeom prst="bentConnector3">
            <a:avLst>
              <a:gd name="adj1" fmla="val 700000"/>
            </a:avLst>
          </a:prstGeom>
          <a:noFill/>
          <a:ln w="952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2"/>
          <p:cNvSpPr>
            <a:spLocks noGrp="1" noChangeArrowheads="1"/>
          </p:cNvSpPr>
          <p:nvPr>
            <p:ph type="title" idx="4294967295"/>
          </p:nvPr>
        </p:nvSpPr>
        <p:spPr>
          <a:xfrm>
            <a:off x="161925" y="114300"/>
            <a:ext cx="8809038" cy="757238"/>
          </a:xfrm>
        </p:spPr>
        <p:txBody>
          <a:bodyPr/>
          <a:lstStyle/>
          <a:p>
            <a:pPr algn="ctr"/>
            <a:r>
              <a:rPr lang="en-US" sz="2400" smtClean="0">
                <a:solidFill>
                  <a:schemeClr val="accent1"/>
                </a:solidFill>
              </a:rPr>
              <a:t>Web 2.0 Summits</a:t>
            </a:r>
            <a:br>
              <a:rPr lang="en-US" sz="2400" smtClean="0">
                <a:solidFill>
                  <a:schemeClr val="accent1"/>
                </a:solidFill>
              </a:rPr>
            </a:br>
            <a:r>
              <a:rPr lang="en-US" sz="2400" smtClean="0">
                <a:solidFill>
                  <a:schemeClr val="accent1"/>
                </a:solidFill>
              </a:rPr>
              <a:t>6 Years of Internet Trends for John &amp; Tim</a:t>
            </a:r>
            <a:endParaRPr lang="en-US" sz="1400" smtClean="0">
              <a:solidFill>
                <a:srgbClr val="FF0000"/>
              </a:solidFill>
            </a:endParaRPr>
          </a:p>
        </p:txBody>
      </p:sp>
      <p:sp>
        <p:nvSpPr>
          <p:cNvPr id="65229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eaLnBrk="0" hangingPunct="0"/>
            <a:fld id="{9B792F30-C1CD-46F6-A0E1-D7334556C371}" type="slidenum">
              <a:rPr lang="en-US" sz="1000" b="0">
                <a:solidFill>
                  <a:schemeClr val="tx1"/>
                </a:solidFill>
              </a:rPr>
              <a:pPr algn="r" eaLnBrk="0" hangingPunct="0"/>
              <a:t>28</a:t>
            </a:fld>
            <a:endParaRPr lang="en-US" sz="1000" b="0">
              <a:solidFill>
                <a:schemeClr val="tx1"/>
              </a:solidFill>
            </a:endParaRPr>
          </a:p>
        </p:txBody>
      </p:sp>
      <p:sp>
        <p:nvSpPr>
          <p:cNvPr id="652291" name="Rectangle 7"/>
          <p:cNvSpPr>
            <a:spLocks noChangeArrowheads="1"/>
          </p:cNvSpPr>
          <p:nvPr/>
        </p:nvSpPr>
        <p:spPr bwMode="auto">
          <a:xfrm>
            <a:off x="152400" y="1458913"/>
            <a:ext cx="8991600" cy="3343275"/>
          </a:xfrm>
          <a:prstGeom prst="rect">
            <a:avLst/>
          </a:prstGeom>
          <a:noFill/>
          <a:ln w="9525">
            <a:noFill/>
            <a:miter lim="800000"/>
            <a:headEnd/>
            <a:tailEnd/>
          </a:ln>
        </p:spPr>
        <p:txBody>
          <a:bodyPr lIns="182880">
            <a:spAutoFit/>
          </a:bodyPr>
          <a:lstStyle/>
          <a:p>
            <a:pPr marL="342900" indent="-342900" eaLnBrk="0" hangingPunct="0">
              <a:lnSpc>
                <a:spcPct val="150000"/>
              </a:lnSpc>
              <a:spcBef>
                <a:spcPct val="50000"/>
              </a:spcBef>
              <a:buClr>
                <a:schemeClr val="tx1"/>
              </a:buClr>
            </a:pPr>
            <a:r>
              <a:rPr lang="en-US" sz="1700">
                <a:solidFill>
                  <a:schemeClr val="tx1"/>
                </a:solidFill>
              </a:rPr>
              <a:t>2004</a:t>
            </a:r>
            <a:r>
              <a:rPr lang="en-US" sz="1700">
                <a:solidFill>
                  <a:schemeClr val="accent1"/>
                </a:solidFill>
              </a:rPr>
              <a:t> </a:t>
            </a:r>
            <a:r>
              <a:rPr lang="en-US" sz="1700">
                <a:solidFill>
                  <a:schemeClr val="tx1"/>
                </a:solidFill>
              </a:rPr>
              <a:t>– </a:t>
            </a:r>
            <a:r>
              <a:rPr lang="en-US" sz="1700">
                <a:solidFill>
                  <a:schemeClr val="accent1"/>
                </a:solidFill>
              </a:rPr>
              <a:t>China Internet </a:t>
            </a:r>
            <a:r>
              <a:rPr lang="en-US" sz="1700">
                <a:solidFill>
                  <a:schemeClr val="tx1"/>
                </a:solidFill>
              </a:rPr>
              <a:t>- Opportunity is Immense</a:t>
            </a:r>
          </a:p>
          <a:p>
            <a:pPr marL="342900" indent="-342900" eaLnBrk="0" hangingPunct="0">
              <a:lnSpc>
                <a:spcPct val="150000"/>
              </a:lnSpc>
              <a:spcBef>
                <a:spcPct val="50000"/>
              </a:spcBef>
              <a:buClr>
                <a:schemeClr val="tx1"/>
              </a:buClr>
            </a:pPr>
            <a:r>
              <a:rPr lang="en-US" sz="1700">
                <a:solidFill>
                  <a:schemeClr val="tx1"/>
                </a:solidFill>
              </a:rPr>
              <a:t>2005 – </a:t>
            </a:r>
            <a:r>
              <a:rPr lang="en-US" sz="1700">
                <a:solidFill>
                  <a:schemeClr val="accent1"/>
                </a:solidFill>
              </a:rPr>
              <a:t>Broadband</a:t>
            </a:r>
            <a:r>
              <a:rPr lang="en-US" sz="1700">
                <a:solidFill>
                  <a:schemeClr val="tx1"/>
                </a:solidFill>
              </a:rPr>
              <a:t> - Becoming Pervasive, Driving Growth in Communications / UGC</a:t>
            </a:r>
          </a:p>
          <a:p>
            <a:pPr marL="342900" indent="-342900" eaLnBrk="0" hangingPunct="0">
              <a:lnSpc>
                <a:spcPct val="170000"/>
              </a:lnSpc>
              <a:spcBef>
                <a:spcPct val="50000"/>
              </a:spcBef>
              <a:buClr>
                <a:schemeClr val="tx1"/>
              </a:buClr>
            </a:pPr>
            <a:r>
              <a:rPr lang="en-US" sz="1700">
                <a:solidFill>
                  <a:schemeClr val="tx1"/>
                </a:solidFill>
              </a:rPr>
              <a:t>2006 – </a:t>
            </a:r>
            <a:r>
              <a:rPr lang="en-US" sz="1700">
                <a:solidFill>
                  <a:schemeClr val="accent1"/>
                </a:solidFill>
              </a:rPr>
              <a:t>Online Video </a:t>
            </a:r>
            <a:r>
              <a:rPr lang="en-US" sz="1700">
                <a:solidFill>
                  <a:schemeClr val="tx1"/>
                </a:solidFill>
              </a:rPr>
              <a:t>- Building Momentum</a:t>
            </a:r>
          </a:p>
          <a:p>
            <a:pPr marL="342900" indent="-342900" eaLnBrk="0" hangingPunct="0">
              <a:lnSpc>
                <a:spcPct val="170000"/>
              </a:lnSpc>
              <a:spcBef>
                <a:spcPct val="50000"/>
              </a:spcBef>
              <a:buClr>
                <a:schemeClr val="tx1"/>
              </a:buClr>
            </a:pPr>
            <a:r>
              <a:rPr lang="en-US" sz="1700">
                <a:solidFill>
                  <a:schemeClr val="tx1"/>
                </a:solidFill>
              </a:rPr>
              <a:t>2007</a:t>
            </a:r>
            <a:r>
              <a:rPr lang="en-US" sz="1700">
                <a:solidFill>
                  <a:schemeClr val="accent1"/>
                </a:solidFill>
              </a:rPr>
              <a:t> </a:t>
            </a:r>
            <a:r>
              <a:rPr lang="en-US" sz="1700">
                <a:solidFill>
                  <a:schemeClr val="tx1"/>
                </a:solidFill>
              </a:rPr>
              <a:t>– </a:t>
            </a:r>
            <a:r>
              <a:rPr lang="en-US" sz="1700">
                <a:solidFill>
                  <a:schemeClr val="accent1"/>
                </a:solidFill>
              </a:rPr>
              <a:t>Social Networks </a:t>
            </a:r>
            <a:r>
              <a:rPr lang="en-US" sz="1700">
                <a:solidFill>
                  <a:schemeClr val="tx1"/>
                </a:solidFill>
              </a:rPr>
              <a:t>- Proliferating, Driving Platform Changes</a:t>
            </a:r>
          </a:p>
          <a:p>
            <a:pPr marL="342900" indent="-342900" eaLnBrk="0" hangingPunct="0">
              <a:lnSpc>
                <a:spcPct val="170000"/>
              </a:lnSpc>
              <a:spcBef>
                <a:spcPct val="50000"/>
              </a:spcBef>
              <a:buClr>
                <a:schemeClr val="tx1"/>
              </a:buClr>
            </a:pPr>
            <a:r>
              <a:rPr lang="en-US" sz="1700">
                <a:solidFill>
                  <a:schemeClr val="tx1"/>
                </a:solidFill>
              </a:rPr>
              <a:t>2008</a:t>
            </a:r>
            <a:r>
              <a:rPr lang="en-US" sz="1700">
                <a:solidFill>
                  <a:schemeClr val="accent1"/>
                </a:solidFill>
              </a:rPr>
              <a:t> </a:t>
            </a:r>
            <a:r>
              <a:rPr lang="en-US" sz="1700">
                <a:solidFill>
                  <a:schemeClr val="tx1"/>
                </a:solidFill>
              </a:rPr>
              <a:t>– </a:t>
            </a:r>
            <a:r>
              <a:rPr lang="en-US" sz="1700">
                <a:solidFill>
                  <a:schemeClr val="accent1"/>
                </a:solidFill>
              </a:rPr>
              <a:t>Economic Recession </a:t>
            </a:r>
            <a:r>
              <a:rPr lang="en-US" sz="1700">
                <a:solidFill>
                  <a:schemeClr val="tx1"/>
                </a:solidFill>
              </a:rPr>
              <a:t>- Creates Challenge + Opportunity for Web Companies</a:t>
            </a:r>
          </a:p>
          <a:p>
            <a:pPr marL="342900" indent="-342900" eaLnBrk="0" hangingPunct="0">
              <a:lnSpc>
                <a:spcPct val="170000"/>
              </a:lnSpc>
              <a:spcBef>
                <a:spcPct val="50000"/>
              </a:spcBef>
              <a:buClr>
                <a:schemeClr val="tx1"/>
              </a:buClr>
            </a:pPr>
            <a:r>
              <a:rPr lang="en-US" sz="1700">
                <a:solidFill>
                  <a:schemeClr val="tx1"/>
                </a:solidFill>
              </a:rPr>
              <a:t>2009 – </a:t>
            </a:r>
            <a:r>
              <a:rPr lang="en-US" sz="1800">
                <a:solidFill>
                  <a:schemeClr val="accent1"/>
                </a:solidFill>
              </a:rPr>
              <a:t>Mobile Internet </a:t>
            </a:r>
            <a:r>
              <a:rPr lang="en-US" sz="1800">
                <a:solidFill>
                  <a:schemeClr val="tx1"/>
                </a:solidFill>
              </a:rPr>
              <a:t>- Is and Will be Bigger Than Most Think</a:t>
            </a:r>
          </a:p>
        </p:txBody>
      </p:sp>
      <p:sp>
        <p:nvSpPr>
          <p:cNvPr id="652292" name="Text Box 6"/>
          <p:cNvSpPr txBox="1">
            <a:spLocks noChangeArrowheads="1"/>
          </p:cNvSpPr>
          <p:nvPr/>
        </p:nvSpPr>
        <p:spPr bwMode="auto">
          <a:xfrm>
            <a:off x="2117725" y="5040313"/>
            <a:ext cx="242888" cy="304800"/>
          </a:xfrm>
          <a:prstGeom prst="rect">
            <a:avLst/>
          </a:prstGeom>
          <a:noFill/>
          <a:ln w="9525">
            <a:noFill/>
            <a:miter lim="800000"/>
            <a:headEnd/>
            <a:tailEnd/>
          </a:ln>
        </p:spPr>
        <p:txBody>
          <a:bodyPr wrap="none">
            <a:spAutoFit/>
          </a:bodyPr>
          <a:lstStyle/>
          <a:p>
            <a:r>
              <a:rPr lang="en-US"/>
              <a:t>`</a:t>
            </a:r>
          </a:p>
        </p:txBody>
      </p:sp>
      <p:sp>
        <p:nvSpPr>
          <p:cNvPr id="652293" name="Rectangle 6"/>
          <p:cNvSpPr>
            <a:spLocks noChangeArrowheads="1"/>
          </p:cNvSpPr>
          <p:nvPr/>
        </p:nvSpPr>
        <p:spPr bwMode="auto">
          <a:xfrm>
            <a:off x="228600" y="4267200"/>
            <a:ext cx="8610600" cy="533400"/>
          </a:xfrm>
          <a:prstGeom prst="rect">
            <a:avLst/>
          </a:prstGeom>
          <a:noFill/>
          <a:ln w="9525">
            <a:solidFill>
              <a:schemeClr val="tx1"/>
            </a:solidFill>
            <a:miter lim="800000"/>
            <a:headEnd/>
            <a:tailEnd/>
          </a:ln>
        </p:spPr>
        <p:txBody>
          <a:bodyPr wrap="none" anchor="ctr"/>
          <a:lstStyle/>
          <a:p>
            <a:endParaRPr lang="en-US"/>
          </a:p>
        </p:txBody>
      </p:sp>
      <p:sp>
        <p:nvSpPr>
          <p:cNvPr id="652294" name="Text Box 8"/>
          <p:cNvSpPr txBox="1">
            <a:spLocks noChangeArrowheads="1"/>
          </p:cNvSpPr>
          <p:nvPr/>
        </p:nvSpPr>
        <p:spPr bwMode="auto">
          <a:xfrm>
            <a:off x="1981200" y="6324600"/>
            <a:ext cx="6700838" cy="242888"/>
          </a:xfrm>
          <a:prstGeom prst="rect">
            <a:avLst/>
          </a:prstGeom>
          <a:noFill/>
          <a:ln w="9525" algn="ctr">
            <a:noFill/>
            <a:miter lim="800000"/>
            <a:headEnd/>
            <a:tailEnd/>
          </a:ln>
        </p:spPr>
        <p:txBody>
          <a:bodyPr/>
          <a:lstStyle/>
          <a:p>
            <a:pPr algn="r"/>
            <a:r>
              <a:rPr lang="en-US" sz="900" b="0" i="1">
                <a:solidFill>
                  <a:schemeClr val="tx1"/>
                </a:solidFill>
              </a:rPr>
              <a:t>UGC = User-Generated Content. Note: Previous / current  Web 2.0 Summit presentations can be downloaded at</a:t>
            </a:r>
          </a:p>
          <a:p>
            <a:pPr algn="r"/>
            <a:r>
              <a:rPr lang="en-US" sz="900" b="0" u="sng">
                <a:solidFill>
                  <a:schemeClr val="tx1"/>
                </a:solidFill>
              </a:rPr>
              <a:t>http://www.morganstanley.com/institutional/techresearch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FDA5D56-5EE9-40DD-A3B9-2F0A67E7A12A}" type="slidenum">
              <a:rPr lang="en-US" sz="1000" b="0">
                <a:solidFill>
                  <a:schemeClr val="tx1"/>
                </a:solidFill>
              </a:rPr>
              <a:pPr algn="r" defTabSz="1019175" eaLnBrk="0" hangingPunct="0"/>
              <a:t>29</a:t>
            </a:fld>
            <a:endParaRPr lang="en-US" sz="1000" b="0">
              <a:solidFill>
                <a:schemeClr val="tx1"/>
              </a:solidFill>
            </a:endParaRPr>
          </a:p>
        </p:txBody>
      </p:sp>
      <p:sp>
        <p:nvSpPr>
          <p:cNvPr id="653314" name="Rectangle 4"/>
          <p:cNvSpPr>
            <a:spLocks noChangeArrowheads="1"/>
          </p:cNvSpPr>
          <p:nvPr/>
        </p:nvSpPr>
        <p:spPr bwMode="gray">
          <a:xfrm>
            <a:off x="0" y="76200"/>
            <a:ext cx="9142413" cy="914400"/>
          </a:xfrm>
          <a:prstGeom prst="rect">
            <a:avLst/>
          </a:prstGeom>
          <a:noFill/>
          <a:ln w="9525">
            <a:noFill/>
            <a:miter lim="800000"/>
            <a:headEnd/>
            <a:tailEnd/>
          </a:ln>
        </p:spPr>
        <p:txBody>
          <a:bodyPr anchor="ctr"/>
          <a:lstStyle/>
          <a:p>
            <a:pPr algn="ctr" eaLnBrk="0" hangingPunct="0">
              <a:lnSpc>
                <a:spcPct val="90000"/>
              </a:lnSpc>
            </a:pPr>
            <a:r>
              <a:rPr lang="en-US" sz="2600" b="0">
                <a:solidFill>
                  <a:schemeClr val="accent1"/>
                </a:solidFill>
              </a:rPr>
              <a:t>8 Key Mobile Internet Themes</a:t>
            </a:r>
            <a:endParaRPr lang="en-US" b="0">
              <a:solidFill>
                <a:srgbClr val="FF0000"/>
              </a:solidFill>
            </a:endParaRPr>
          </a:p>
        </p:txBody>
      </p:sp>
      <p:sp>
        <p:nvSpPr>
          <p:cNvPr id="653315" name="Rectangle 7"/>
          <p:cNvSpPr>
            <a:spLocks noChangeArrowheads="1"/>
          </p:cNvSpPr>
          <p:nvPr/>
        </p:nvSpPr>
        <p:spPr bwMode="auto">
          <a:xfrm>
            <a:off x="419100" y="1219200"/>
            <a:ext cx="8458200" cy="4737100"/>
          </a:xfrm>
          <a:prstGeom prst="rect">
            <a:avLst/>
          </a:prstGeom>
          <a:noFill/>
          <a:ln w="9525">
            <a:noFill/>
            <a:miter lim="800000"/>
            <a:headEnd/>
            <a:tailEnd/>
          </a:ln>
        </p:spPr>
        <p:txBody>
          <a:bodyPr lIns="182880">
            <a:spAutoFit/>
          </a:bodyPr>
          <a:lstStyle/>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Mobile Internet Usage Is and Will Be Bigger than Most Think.</a:t>
            </a:r>
            <a:endParaRPr lang="en-US" sz="1700" b="0">
              <a:solidFill>
                <a:schemeClr val="tx1"/>
              </a:solidFill>
            </a:endParaRP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Apple Mobile Share Should Surprise on Upside Near-Term.</a:t>
            </a: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Next Generation Platforms (Social Networking + Mobile) Driving Unprecedented Change in Communications + Commerce.</a:t>
            </a:r>
            <a:endParaRPr lang="en-US" sz="1700" b="0">
              <a:solidFill>
                <a:schemeClr val="tx1"/>
              </a:solidFill>
            </a:endParaRP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Mobile in Japan + Desktop Internet Provide Roadmaps for Mobile Growth + Monetization.</a:t>
            </a: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3G Adoption / Trends Vary By Geography.</a:t>
            </a: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Carriers in USA / W. Europe Face Surging Network Demand But Uncertain Economics.</a:t>
            </a: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Regulators Can Help Advance / Slow Mobile Internet Evolution.</a:t>
            </a:r>
            <a:endParaRPr lang="en-US" sz="1700" b="0">
              <a:solidFill>
                <a:schemeClr val="tx1"/>
              </a:solidFill>
            </a:endParaRPr>
          </a:p>
          <a:p>
            <a:pPr marL="342900" indent="-342900" eaLnBrk="0" hangingPunct="0">
              <a:lnSpc>
                <a:spcPct val="120000"/>
              </a:lnSpc>
              <a:spcBef>
                <a:spcPct val="50000"/>
              </a:spcBef>
              <a:buClr>
                <a:schemeClr val="tx1"/>
              </a:buClr>
              <a:buFont typeface="Symbol" pitchFamily="18" charset="2"/>
              <a:buAutoNum type="arabicParenR"/>
            </a:pPr>
            <a:r>
              <a:rPr lang="en-US" sz="1700">
                <a:solidFill>
                  <a:schemeClr val="tx1"/>
                </a:solidFill>
              </a:rPr>
              <a:t>Mobile-Related Share Shifts Will Create / Destroy Material Shareholder Wealth.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93663" y="173038"/>
            <a:ext cx="8961437" cy="503237"/>
          </a:xfrm>
        </p:spPr>
        <p:txBody>
          <a:bodyPr/>
          <a:lstStyle/>
          <a:p>
            <a:pPr algn="ctr"/>
            <a:r>
              <a:rPr lang="en-US" sz="3000" smtClean="0">
                <a:solidFill>
                  <a:schemeClr val="accent1"/>
                </a:solidFill>
              </a:rPr>
              <a:t>Financial Market + Economy Update / Dashboard</a:t>
            </a:r>
          </a:p>
        </p:txBody>
      </p:sp>
      <p:sp>
        <p:nvSpPr>
          <p:cNvPr id="48130" name="Slide Number Placeholder 3"/>
          <p:cNvSpPr txBox="1">
            <a:spLocks noGrp="1"/>
          </p:cNvSpPr>
          <p:nvPr/>
        </p:nvSpPr>
        <p:spPr bwMode="auto">
          <a:xfrm>
            <a:off x="8837613" y="6440488"/>
            <a:ext cx="161925" cy="244475"/>
          </a:xfrm>
          <a:prstGeom prst="rect">
            <a:avLst/>
          </a:prstGeom>
          <a:noFill/>
          <a:ln w="9525">
            <a:noFill/>
            <a:miter lim="800000"/>
            <a:headEnd/>
            <a:tailEnd/>
          </a:ln>
        </p:spPr>
        <p:txBody>
          <a:bodyPr wrap="none" lIns="45720" rIns="45720" anchor="b">
            <a:spAutoFit/>
          </a:bodyPr>
          <a:lstStyle/>
          <a:p>
            <a:pPr algn="r" defTabSz="1019175" eaLnBrk="0" hangingPunct="0"/>
            <a:fld id="{19794825-1874-43E4-AF2C-9EB1CE4A75EE}" type="slidenum">
              <a:rPr lang="en-US" sz="1000" b="0">
                <a:solidFill>
                  <a:schemeClr val="tx1"/>
                </a:solidFill>
              </a:rPr>
              <a:pPr algn="r" defTabSz="1019175" eaLnBrk="0" hangingPunct="0"/>
              <a:t>3</a:t>
            </a:fld>
            <a:endParaRPr lang="en-US" sz="1000" b="0">
              <a:solidFill>
                <a:schemeClr val="tx1"/>
              </a:solidFill>
            </a:endParaRPr>
          </a:p>
        </p:txBody>
      </p:sp>
      <p:sp>
        <p:nvSpPr>
          <p:cNvPr id="48131" name="Rectangle 4"/>
          <p:cNvSpPr>
            <a:spLocks noChangeArrowheads="1"/>
          </p:cNvSpPr>
          <p:nvPr/>
        </p:nvSpPr>
        <p:spPr bwMode="auto">
          <a:xfrm>
            <a:off x="142875" y="2667000"/>
            <a:ext cx="8839200" cy="1041400"/>
          </a:xfrm>
          <a:prstGeom prst="rect">
            <a:avLst/>
          </a:prstGeom>
          <a:noFill/>
          <a:ln w="9525">
            <a:noFill/>
            <a:miter lim="800000"/>
            <a:headEnd/>
            <a:tailEnd/>
          </a:ln>
        </p:spPr>
        <p:txBody>
          <a:bodyPr>
            <a:spAutoFit/>
          </a:bodyPr>
          <a:lstStyle/>
          <a:p>
            <a:pPr marL="342900" algn="ctr">
              <a:lnSpc>
                <a:spcPct val="130000"/>
              </a:lnSpc>
            </a:pPr>
            <a:r>
              <a:rPr lang="en-US" sz="2400" b="0">
                <a:solidFill>
                  <a:schemeClr val="accent1"/>
                </a:solidFill>
              </a:rPr>
              <a:t>Financial Markets Have Rebounded,</a:t>
            </a:r>
            <a:br>
              <a:rPr lang="en-US" sz="2400" b="0">
                <a:solidFill>
                  <a:schemeClr val="accent1"/>
                </a:solidFill>
              </a:rPr>
            </a:br>
            <a:r>
              <a:rPr lang="en-US" sz="2400" b="0">
                <a:solidFill>
                  <a:schemeClr val="accent1"/>
                </a:solidFill>
              </a:rPr>
              <a:t>Technology = Relatively Impressive.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2"/>
          <p:cNvSpPr>
            <a:spLocks noGrp="1" noChangeArrowheads="1"/>
          </p:cNvSpPr>
          <p:nvPr>
            <p:ph type="title" idx="4294967295"/>
          </p:nvPr>
        </p:nvSpPr>
        <p:spPr>
          <a:xfrm>
            <a:off x="152400" y="103188"/>
            <a:ext cx="8791575" cy="750887"/>
          </a:xfrm>
        </p:spPr>
        <p:txBody>
          <a:bodyPr/>
          <a:lstStyle/>
          <a:p>
            <a:pPr algn="ctr"/>
            <a:r>
              <a:rPr lang="en-US" smtClean="0">
                <a:solidFill>
                  <a:schemeClr val="accent1"/>
                </a:solidFill>
              </a:rPr>
              <a:t>Key Theme # 1</a:t>
            </a:r>
            <a:br>
              <a:rPr lang="en-US" smtClean="0">
                <a:solidFill>
                  <a:schemeClr val="accent1"/>
                </a:solidFill>
              </a:rPr>
            </a:br>
            <a:r>
              <a:rPr lang="en-US" sz="2200" smtClean="0">
                <a:solidFill>
                  <a:schemeClr val="accent1"/>
                </a:solidFill>
              </a:rPr>
              <a:t>Mobile Internet Usage Is and Will Be Bigger than Most Think</a:t>
            </a:r>
            <a:endParaRPr lang="en-US" sz="2000" smtClean="0">
              <a:solidFill>
                <a:schemeClr val="accent1"/>
              </a:solidFill>
            </a:endParaRPr>
          </a:p>
        </p:txBody>
      </p:sp>
      <p:sp>
        <p:nvSpPr>
          <p:cNvPr id="654338" name="Rectangle 3"/>
          <p:cNvSpPr>
            <a:spLocks noGrp="1" noChangeArrowheads="1"/>
          </p:cNvSpPr>
          <p:nvPr>
            <p:ph type="body" idx="4294967295"/>
          </p:nvPr>
        </p:nvSpPr>
        <p:spPr>
          <a:xfrm>
            <a:off x="228600" y="2286000"/>
            <a:ext cx="8458200" cy="2282825"/>
          </a:xfrm>
        </p:spPr>
        <p:txBody>
          <a:bodyPr/>
          <a:lstStyle/>
          <a:p>
            <a:pPr marL="342900" indent="-342900">
              <a:lnSpc>
                <a:spcPct val="120000"/>
              </a:lnSpc>
              <a:buClr>
                <a:schemeClr val="accent1"/>
              </a:buClr>
              <a:buFont typeface="Symbol" pitchFamily="18" charset="2"/>
              <a:buNone/>
            </a:pPr>
            <a:r>
              <a:rPr lang="en-US" sz="2400" smtClean="0">
                <a:solidFill>
                  <a:schemeClr val="accent1"/>
                </a:solidFill>
                <a:latin typeface="Arial" charset="0"/>
                <a:cs typeface="Arial" charset="0"/>
              </a:rPr>
              <a:t>	Explosive Apple iPhone / iTouch ramp shows that usage of mobile devices on IP-based networks should surprise to upside for years to come and bandwidth suppliers (telcos / cable) face serious challenges in managing incremental traffic.</a:t>
            </a:r>
            <a:endParaRPr lang="en-US" sz="2400" smtClean="0">
              <a:solidFill>
                <a:schemeClr val="accent1"/>
              </a:solidFill>
            </a:endParaRPr>
          </a:p>
        </p:txBody>
      </p:sp>
      <p:sp>
        <p:nvSpPr>
          <p:cNvPr id="65433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C54B3FC-0F2A-4899-BA13-08F0C3A5BAB3}" type="slidenum">
              <a:rPr lang="en-US" sz="1000" b="0">
                <a:solidFill>
                  <a:schemeClr val="tx1"/>
                </a:solidFill>
              </a:rPr>
              <a:pPr algn="r" defTabSz="1019175" eaLnBrk="0" hangingPunct="0"/>
              <a:t>30</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1" name="Rectangle 2"/>
          <p:cNvSpPr>
            <a:spLocks noGrp="1" noChangeArrowheads="1"/>
          </p:cNvSpPr>
          <p:nvPr>
            <p:ph type="title" idx="4294967295"/>
          </p:nvPr>
        </p:nvSpPr>
        <p:spPr>
          <a:xfrm>
            <a:off x="77788" y="80963"/>
            <a:ext cx="8953500" cy="750887"/>
          </a:xfrm>
        </p:spPr>
        <p:txBody>
          <a:bodyPr/>
          <a:lstStyle/>
          <a:p>
            <a:pPr algn="ctr"/>
            <a:r>
              <a:rPr lang="en-US" smtClean="0">
                <a:solidFill>
                  <a:schemeClr val="accent1"/>
                </a:solidFill>
              </a:rPr>
              <a:t>Mobile Internet</a:t>
            </a:r>
            <a:r>
              <a:rPr lang="en-US" sz="2400" smtClean="0">
                <a:solidFill>
                  <a:schemeClr val="accent1"/>
                </a:solidFill>
              </a:rPr>
              <a:t/>
            </a:r>
            <a:br>
              <a:rPr lang="en-US" sz="2400" smtClean="0">
                <a:solidFill>
                  <a:schemeClr val="accent1"/>
                </a:solidFill>
              </a:rPr>
            </a:br>
            <a:r>
              <a:rPr lang="en-US" sz="2200" smtClean="0">
                <a:solidFill>
                  <a:schemeClr val="accent1"/>
                </a:solidFill>
              </a:rPr>
              <a:t>Next Major Computing Cycle</a:t>
            </a:r>
          </a:p>
        </p:txBody>
      </p:sp>
      <p:pic>
        <p:nvPicPr>
          <p:cNvPr id="655362" name="Picture 5"/>
          <p:cNvPicPr>
            <a:picLocks noChangeAspect="1" noChangeArrowheads="1"/>
          </p:cNvPicPr>
          <p:nvPr/>
        </p:nvPicPr>
        <p:blipFill>
          <a:blip r:embed="rId2"/>
          <a:srcRect/>
          <a:stretch>
            <a:fillRect/>
          </a:stretch>
        </p:blipFill>
        <p:spPr bwMode="auto">
          <a:xfrm>
            <a:off x="354013" y="2755900"/>
            <a:ext cx="1493837" cy="2597150"/>
          </a:xfrm>
          <a:prstGeom prst="rect">
            <a:avLst/>
          </a:prstGeom>
          <a:noFill/>
          <a:ln w="9525">
            <a:noFill/>
            <a:miter lim="800000"/>
            <a:headEnd/>
            <a:tailEnd/>
          </a:ln>
        </p:spPr>
      </p:pic>
      <p:sp>
        <p:nvSpPr>
          <p:cNvPr id="655363" name="AutoShape 6"/>
          <p:cNvSpPr>
            <a:spLocks noChangeArrowheads="1"/>
          </p:cNvSpPr>
          <p:nvPr/>
        </p:nvSpPr>
        <p:spPr bwMode="auto">
          <a:xfrm>
            <a:off x="38100" y="1971675"/>
            <a:ext cx="2057400"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655364" name="Text Box 9"/>
          <p:cNvSpPr txBox="1">
            <a:spLocks noChangeArrowheads="1"/>
          </p:cNvSpPr>
          <p:nvPr/>
        </p:nvSpPr>
        <p:spPr bwMode="auto">
          <a:xfrm>
            <a:off x="468313" y="1143000"/>
            <a:ext cx="1128712" cy="738188"/>
          </a:xfrm>
          <a:prstGeom prst="rect">
            <a:avLst/>
          </a:prstGeom>
          <a:noFill/>
          <a:ln w="9525">
            <a:noFill/>
            <a:miter lim="800000"/>
            <a:headEnd/>
            <a:tailEnd/>
          </a:ln>
        </p:spPr>
        <p:txBody>
          <a:bodyPr wrap="none">
            <a:spAutoFit/>
          </a:bodyPr>
          <a:lstStyle/>
          <a:p>
            <a:pPr algn="ctr"/>
            <a:r>
              <a:rPr lang="en-US" i="1">
                <a:solidFill>
                  <a:schemeClr val="accent1"/>
                </a:solidFill>
              </a:rPr>
              <a:t>Mainframe</a:t>
            </a:r>
          </a:p>
          <a:p>
            <a:pPr algn="ctr"/>
            <a:r>
              <a:rPr lang="en-US">
                <a:solidFill>
                  <a:schemeClr val="accent1"/>
                </a:solidFill>
              </a:rPr>
              <a:t>Computing</a:t>
            </a:r>
          </a:p>
          <a:p>
            <a:pPr algn="ctr"/>
            <a:r>
              <a:rPr lang="en-US">
                <a:solidFill>
                  <a:schemeClr val="accent1"/>
                </a:solidFill>
              </a:rPr>
              <a:t>1950s</a:t>
            </a:r>
          </a:p>
        </p:txBody>
      </p:sp>
      <p:sp>
        <p:nvSpPr>
          <p:cNvPr id="655365" name="Text Box 11"/>
          <p:cNvSpPr txBox="1">
            <a:spLocks noChangeArrowheads="1"/>
          </p:cNvSpPr>
          <p:nvPr/>
        </p:nvSpPr>
        <p:spPr bwMode="auto">
          <a:xfrm>
            <a:off x="4056063" y="1143000"/>
            <a:ext cx="1128712" cy="738188"/>
          </a:xfrm>
          <a:prstGeom prst="rect">
            <a:avLst/>
          </a:prstGeom>
          <a:noFill/>
          <a:ln w="9525">
            <a:noFill/>
            <a:miter lim="800000"/>
            <a:headEnd/>
            <a:tailEnd/>
          </a:ln>
        </p:spPr>
        <p:txBody>
          <a:bodyPr wrap="none">
            <a:spAutoFit/>
          </a:bodyPr>
          <a:lstStyle/>
          <a:p>
            <a:pPr algn="ctr"/>
            <a:r>
              <a:rPr lang="en-US" i="1">
                <a:solidFill>
                  <a:schemeClr val="accent1"/>
                </a:solidFill>
              </a:rPr>
              <a:t>Personal</a:t>
            </a:r>
          </a:p>
          <a:p>
            <a:pPr algn="ctr"/>
            <a:r>
              <a:rPr lang="en-US">
                <a:solidFill>
                  <a:schemeClr val="accent1"/>
                </a:solidFill>
              </a:rPr>
              <a:t>Computing</a:t>
            </a:r>
          </a:p>
          <a:p>
            <a:pPr algn="ctr"/>
            <a:r>
              <a:rPr lang="en-US">
                <a:solidFill>
                  <a:schemeClr val="accent1"/>
                </a:solidFill>
              </a:rPr>
              <a:t>1980s</a:t>
            </a:r>
          </a:p>
        </p:txBody>
      </p:sp>
      <p:sp>
        <p:nvSpPr>
          <p:cNvPr id="655366" name="Text Box 13"/>
          <p:cNvSpPr txBox="1">
            <a:spLocks noChangeArrowheads="1"/>
          </p:cNvSpPr>
          <p:nvPr/>
        </p:nvSpPr>
        <p:spPr bwMode="auto">
          <a:xfrm>
            <a:off x="5607050" y="1143000"/>
            <a:ext cx="1595438" cy="738188"/>
          </a:xfrm>
          <a:prstGeom prst="rect">
            <a:avLst/>
          </a:prstGeom>
          <a:noFill/>
          <a:ln w="9525">
            <a:noFill/>
            <a:miter lim="800000"/>
            <a:headEnd/>
            <a:tailEnd/>
          </a:ln>
        </p:spPr>
        <p:txBody>
          <a:bodyPr wrap="none">
            <a:spAutoFit/>
          </a:bodyPr>
          <a:lstStyle/>
          <a:p>
            <a:pPr algn="ctr"/>
            <a:r>
              <a:rPr lang="en-US" i="1">
                <a:solidFill>
                  <a:schemeClr val="accent1"/>
                </a:solidFill>
              </a:rPr>
              <a:t>Desktop Internet</a:t>
            </a:r>
          </a:p>
          <a:p>
            <a:pPr algn="ctr"/>
            <a:r>
              <a:rPr lang="en-US">
                <a:solidFill>
                  <a:schemeClr val="accent1"/>
                </a:solidFill>
              </a:rPr>
              <a:t>Computing</a:t>
            </a:r>
          </a:p>
          <a:p>
            <a:pPr algn="ctr"/>
            <a:r>
              <a:rPr lang="en-US">
                <a:solidFill>
                  <a:schemeClr val="accent1"/>
                </a:solidFill>
              </a:rPr>
              <a:t>1990s</a:t>
            </a:r>
          </a:p>
        </p:txBody>
      </p:sp>
      <p:grpSp>
        <p:nvGrpSpPr>
          <p:cNvPr id="655367" name="Group 25"/>
          <p:cNvGrpSpPr>
            <a:grpSpLocks/>
          </p:cNvGrpSpPr>
          <p:nvPr/>
        </p:nvGrpSpPr>
        <p:grpSpPr bwMode="auto">
          <a:xfrm>
            <a:off x="4095750" y="2743200"/>
            <a:ext cx="1438275" cy="2600325"/>
            <a:chOff x="2418" y="1728"/>
            <a:chExt cx="906" cy="1638"/>
          </a:xfrm>
        </p:grpSpPr>
        <p:sp>
          <p:nvSpPr>
            <p:cNvPr id="655380" name="Rectangle 16"/>
            <p:cNvSpPr>
              <a:spLocks noChangeArrowheads="1"/>
            </p:cNvSpPr>
            <p:nvPr/>
          </p:nvSpPr>
          <p:spPr bwMode="auto">
            <a:xfrm>
              <a:off x="2418" y="1728"/>
              <a:ext cx="906" cy="1635"/>
            </a:xfrm>
            <a:prstGeom prst="roundRect">
              <a:avLst>
                <a:gd name="adj" fmla="val 9384"/>
              </a:avLst>
            </a:prstGeom>
            <a:solidFill>
              <a:schemeClr val="tx1"/>
            </a:solidFill>
            <a:ln w="9525">
              <a:noFill/>
              <a:miter lim="800000"/>
              <a:headEnd/>
              <a:tailEnd/>
            </a:ln>
          </p:spPr>
          <p:txBody>
            <a:bodyPr wrap="none" anchor="ctr"/>
            <a:lstStyle/>
            <a:p>
              <a:pPr algn="ctr"/>
              <a:endParaRPr lang="en-US"/>
            </a:p>
          </p:txBody>
        </p:sp>
        <p:pic>
          <p:nvPicPr>
            <p:cNvPr id="655381" name="Picture 14"/>
            <p:cNvPicPr>
              <a:picLocks noChangeAspect="1" noChangeArrowheads="1"/>
            </p:cNvPicPr>
            <p:nvPr/>
          </p:nvPicPr>
          <p:blipFill>
            <a:blip r:embed="rId3"/>
            <a:srcRect/>
            <a:stretch>
              <a:fillRect/>
            </a:stretch>
          </p:blipFill>
          <p:spPr bwMode="auto">
            <a:xfrm>
              <a:off x="2434" y="1736"/>
              <a:ext cx="856" cy="876"/>
            </a:xfrm>
            <a:prstGeom prst="rect">
              <a:avLst/>
            </a:prstGeom>
            <a:noFill/>
            <a:ln w="9525">
              <a:noFill/>
              <a:miter lim="800000"/>
              <a:headEnd/>
              <a:tailEnd/>
            </a:ln>
          </p:spPr>
        </p:pic>
        <p:pic>
          <p:nvPicPr>
            <p:cNvPr id="655382" name="Picture 15"/>
            <p:cNvPicPr>
              <a:picLocks noChangeAspect="1" noChangeArrowheads="1"/>
            </p:cNvPicPr>
            <p:nvPr/>
          </p:nvPicPr>
          <p:blipFill>
            <a:blip r:embed="rId4"/>
            <a:srcRect/>
            <a:stretch>
              <a:fillRect/>
            </a:stretch>
          </p:blipFill>
          <p:spPr bwMode="auto">
            <a:xfrm>
              <a:off x="2415" y="2592"/>
              <a:ext cx="906" cy="780"/>
            </a:xfrm>
            <a:prstGeom prst="rect">
              <a:avLst/>
            </a:prstGeom>
            <a:noFill/>
            <a:ln w="9525">
              <a:noFill/>
              <a:miter lim="800000"/>
              <a:headEnd/>
              <a:tailEnd/>
            </a:ln>
          </p:spPr>
        </p:pic>
      </p:grpSp>
      <p:sp>
        <p:nvSpPr>
          <p:cNvPr id="655368" name="AutoShape 20"/>
          <p:cNvSpPr>
            <a:spLocks noChangeArrowheads="1"/>
          </p:cNvSpPr>
          <p:nvPr/>
        </p:nvSpPr>
        <p:spPr bwMode="auto">
          <a:xfrm>
            <a:off x="7419975" y="1981200"/>
            <a:ext cx="1695450" cy="4191000"/>
          </a:xfrm>
          <a:prstGeom prst="chevron">
            <a:avLst>
              <a:gd name="adj" fmla="val 17884"/>
            </a:avLst>
          </a:prstGeom>
          <a:noFill/>
          <a:ln w="12700">
            <a:solidFill>
              <a:schemeClr val="tx1"/>
            </a:solidFill>
            <a:miter lim="800000"/>
            <a:headEnd/>
            <a:tailEnd/>
          </a:ln>
        </p:spPr>
        <p:txBody>
          <a:bodyPr wrap="none" anchor="ctr"/>
          <a:lstStyle/>
          <a:p>
            <a:pPr algn="ctr"/>
            <a:endParaRPr lang="en-US"/>
          </a:p>
        </p:txBody>
      </p:sp>
      <p:sp>
        <p:nvSpPr>
          <p:cNvPr id="655369" name="Text Box 21"/>
          <p:cNvSpPr txBox="1">
            <a:spLocks noChangeArrowheads="1"/>
          </p:cNvSpPr>
          <p:nvPr/>
        </p:nvSpPr>
        <p:spPr bwMode="auto">
          <a:xfrm>
            <a:off x="7391400" y="1143000"/>
            <a:ext cx="1455738" cy="738188"/>
          </a:xfrm>
          <a:prstGeom prst="rect">
            <a:avLst/>
          </a:prstGeom>
          <a:noFill/>
          <a:ln w="9525">
            <a:noFill/>
            <a:miter lim="800000"/>
            <a:headEnd/>
            <a:tailEnd/>
          </a:ln>
        </p:spPr>
        <p:txBody>
          <a:bodyPr wrap="none">
            <a:spAutoFit/>
          </a:bodyPr>
          <a:lstStyle/>
          <a:p>
            <a:pPr algn="ctr"/>
            <a:r>
              <a:rPr lang="en-US" i="1">
                <a:solidFill>
                  <a:schemeClr val="accent1"/>
                </a:solidFill>
              </a:rPr>
              <a:t>Mobile Internet</a:t>
            </a:r>
          </a:p>
          <a:p>
            <a:pPr algn="ctr"/>
            <a:r>
              <a:rPr lang="en-US">
                <a:solidFill>
                  <a:schemeClr val="accent1"/>
                </a:solidFill>
              </a:rPr>
              <a:t>Computing</a:t>
            </a:r>
          </a:p>
          <a:p>
            <a:pPr algn="ctr"/>
            <a:r>
              <a:rPr lang="en-US">
                <a:solidFill>
                  <a:schemeClr val="accent1"/>
                </a:solidFill>
              </a:rPr>
              <a:t>2000s</a:t>
            </a:r>
          </a:p>
        </p:txBody>
      </p:sp>
      <p:pic>
        <p:nvPicPr>
          <p:cNvPr id="655370" name="Picture 24"/>
          <p:cNvPicPr>
            <a:picLocks noChangeAspect="1" noChangeArrowheads="1"/>
          </p:cNvPicPr>
          <p:nvPr/>
        </p:nvPicPr>
        <p:blipFill>
          <a:blip r:embed="rId5"/>
          <a:srcRect/>
          <a:stretch>
            <a:fillRect/>
          </a:stretch>
        </p:blipFill>
        <p:spPr bwMode="auto">
          <a:xfrm>
            <a:off x="5907088" y="2736850"/>
            <a:ext cx="1438275" cy="1689100"/>
          </a:xfrm>
          <a:prstGeom prst="rect">
            <a:avLst/>
          </a:prstGeom>
          <a:noFill/>
          <a:ln w="9525">
            <a:noFill/>
            <a:miter lim="800000"/>
            <a:headEnd/>
            <a:tailEnd/>
          </a:ln>
        </p:spPr>
      </p:pic>
      <p:pic>
        <p:nvPicPr>
          <p:cNvPr id="655371" name="Picture 25"/>
          <p:cNvPicPr>
            <a:picLocks noChangeAspect="1" noChangeArrowheads="1"/>
          </p:cNvPicPr>
          <p:nvPr/>
        </p:nvPicPr>
        <p:blipFill>
          <a:blip r:embed="rId6"/>
          <a:srcRect/>
          <a:stretch>
            <a:fillRect/>
          </a:stretch>
        </p:blipFill>
        <p:spPr bwMode="auto">
          <a:xfrm>
            <a:off x="5907088" y="4260850"/>
            <a:ext cx="1427162" cy="1116013"/>
          </a:xfrm>
          <a:prstGeom prst="rect">
            <a:avLst/>
          </a:prstGeom>
          <a:noFill/>
          <a:ln w="9525">
            <a:noFill/>
            <a:miter lim="800000"/>
            <a:headEnd/>
            <a:tailEnd/>
          </a:ln>
        </p:spPr>
      </p:pic>
      <p:pic>
        <p:nvPicPr>
          <p:cNvPr id="655372" name="Picture 25"/>
          <p:cNvPicPr>
            <a:picLocks noChangeAspect="1" noChangeArrowheads="1"/>
          </p:cNvPicPr>
          <p:nvPr/>
        </p:nvPicPr>
        <p:blipFill>
          <a:blip r:embed="rId7"/>
          <a:srcRect/>
          <a:stretch>
            <a:fillRect/>
          </a:stretch>
        </p:blipFill>
        <p:spPr bwMode="auto">
          <a:xfrm>
            <a:off x="7888288" y="3883025"/>
            <a:ext cx="841375" cy="1524000"/>
          </a:xfrm>
          <a:prstGeom prst="rect">
            <a:avLst/>
          </a:prstGeom>
          <a:noFill/>
          <a:ln w="9525">
            <a:noFill/>
            <a:miter lim="800000"/>
            <a:headEnd/>
            <a:tailEnd/>
          </a:ln>
        </p:spPr>
      </p:pic>
      <p:sp>
        <p:nvSpPr>
          <p:cNvPr id="655373"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DD888DC4-73EA-4A83-812A-4BD4788E6F33}" type="slidenum">
              <a:rPr lang="en-US" sz="1000" b="0">
                <a:solidFill>
                  <a:schemeClr val="tx1"/>
                </a:solidFill>
              </a:rPr>
              <a:pPr algn="r" defTabSz="1019175" eaLnBrk="0" hangingPunct="0"/>
              <a:t>31</a:t>
            </a:fld>
            <a:endParaRPr lang="en-US" sz="1000" b="0">
              <a:solidFill>
                <a:schemeClr val="tx1"/>
              </a:solidFill>
            </a:endParaRPr>
          </a:p>
        </p:txBody>
      </p:sp>
      <p:sp>
        <p:nvSpPr>
          <p:cNvPr id="655374" name="AutoShape 20"/>
          <p:cNvSpPr>
            <a:spLocks noChangeArrowheads="1"/>
          </p:cNvSpPr>
          <p:nvPr/>
        </p:nvSpPr>
        <p:spPr bwMode="auto">
          <a:xfrm>
            <a:off x="55626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655375" name="AutoShape 20"/>
          <p:cNvSpPr>
            <a:spLocks noChangeArrowheads="1"/>
          </p:cNvSpPr>
          <p:nvPr/>
        </p:nvSpPr>
        <p:spPr bwMode="auto">
          <a:xfrm>
            <a:off x="37338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655376" name="AutoShape 20"/>
          <p:cNvSpPr>
            <a:spLocks noChangeArrowheads="1"/>
          </p:cNvSpPr>
          <p:nvPr/>
        </p:nvSpPr>
        <p:spPr bwMode="auto">
          <a:xfrm>
            <a:off x="19050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655377" name="Text Box 9"/>
          <p:cNvSpPr txBox="1">
            <a:spLocks noChangeArrowheads="1"/>
          </p:cNvSpPr>
          <p:nvPr/>
        </p:nvSpPr>
        <p:spPr bwMode="auto">
          <a:xfrm>
            <a:off x="2220913" y="1143000"/>
            <a:ext cx="1128712" cy="738188"/>
          </a:xfrm>
          <a:prstGeom prst="rect">
            <a:avLst/>
          </a:prstGeom>
          <a:noFill/>
          <a:ln w="9525">
            <a:noFill/>
            <a:miter lim="800000"/>
            <a:headEnd/>
            <a:tailEnd/>
          </a:ln>
        </p:spPr>
        <p:txBody>
          <a:bodyPr wrap="none">
            <a:spAutoFit/>
          </a:bodyPr>
          <a:lstStyle/>
          <a:p>
            <a:pPr algn="ctr"/>
            <a:r>
              <a:rPr lang="en-US" i="1">
                <a:solidFill>
                  <a:schemeClr val="accent1"/>
                </a:solidFill>
              </a:rPr>
              <a:t>Mini</a:t>
            </a:r>
          </a:p>
          <a:p>
            <a:pPr algn="ctr"/>
            <a:r>
              <a:rPr lang="en-US">
                <a:solidFill>
                  <a:schemeClr val="accent1"/>
                </a:solidFill>
              </a:rPr>
              <a:t>Computing</a:t>
            </a:r>
          </a:p>
          <a:p>
            <a:pPr algn="ctr"/>
            <a:r>
              <a:rPr lang="en-US">
                <a:solidFill>
                  <a:schemeClr val="accent1"/>
                </a:solidFill>
              </a:rPr>
              <a:t>1960s</a:t>
            </a:r>
          </a:p>
        </p:txBody>
      </p:sp>
      <p:pic>
        <p:nvPicPr>
          <p:cNvPr id="655378" name="Picture 28" descr="Pdp7-oslo-2005"/>
          <p:cNvPicPr>
            <a:picLocks noChangeAspect="1" noChangeArrowheads="1"/>
          </p:cNvPicPr>
          <p:nvPr/>
        </p:nvPicPr>
        <p:blipFill>
          <a:blip r:embed="rId8"/>
          <a:srcRect/>
          <a:stretch>
            <a:fillRect/>
          </a:stretch>
        </p:blipFill>
        <p:spPr bwMode="auto">
          <a:xfrm>
            <a:off x="2249488" y="2755900"/>
            <a:ext cx="1444625" cy="2571750"/>
          </a:xfrm>
          <a:prstGeom prst="rect">
            <a:avLst/>
          </a:prstGeom>
          <a:noFill/>
          <a:ln w="9525">
            <a:noFill/>
            <a:miter lim="800000"/>
            <a:headEnd/>
            <a:tailEnd/>
          </a:ln>
        </p:spPr>
      </p:pic>
      <p:pic>
        <p:nvPicPr>
          <p:cNvPr id="655379" name="Picture 30" descr="Imode_logo">
            <a:hlinkClick r:id="rId9"/>
          </p:cNvPr>
          <p:cNvPicPr>
            <a:picLocks noChangeAspect="1" noChangeArrowheads="1"/>
          </p:cNvPicPr>
          <p:nvPr/>
        </p:nvPicPr>
        <p:blipFill>
          <a:blip r:embed="rId10"/>
          <a:srcRect/>
          <a:stretch>
            <a:fillRect/>
          </a:stretch>
        </p:blipFill>
        <p:spPr bwMode="auto">
          <a:xfrm>
            <a:off x="7918450" y="2767013"/>
            <a:ext cx="781050" cy="96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385" name="Picture 42"/>
          <p:cNvPicPr>
            <a:picLocks noChangeAspect="1" noChangeArrowheads="1"/>
          </p:cNvPicPr>
          <p:nvPr/>
        </p:nvPicPr>
        <p:blipFill>
          <a:blip r:embed="rId2"/>
          <a:srcRect/>
          <a:stretch>
            <a:fillRect/>
          </a:stretch>
        </p:blipFill>
        <p:spPr bwMode="auto">
          <a:xfrm>
            <a:off x="114300" y="1347788"/>
            <a:ext cx="7810500" cy="4884737"/>
          </a:xfrm>
          <a:prstGeom prst="rect">
            <a:avLst/>
          </a:prstGeom>
          <a:noFill/>
          <a:ln w="9525">
            <a:noFill/>
            <a:miter lim="800000"/>
            <a:headEnd/>
            <a:tailEnd/>
          </a:ln>
        </p:spPr>
      </p:pic>
      <p:sp>
        <p:nvSpPr>
          <p:cNvPr id="656386" name="Rectangle 3"/>
          <p:cNvSpPr>
            <a:spLocks noGrp="1" noChangeArrowheads="1"/>
          </p:cNvSpPr>
          <p:nvPr>
            <p:ph type="title" idx="4294967295"/>
          </p:nvPr>
        </p:nvSpPr>
        <p:spPr>
          <a:xfrm>
            <a:off x="0" y="76200"/>
            <a:ext cx="9144000" cy="701675"/>
          </a:xfrm>
        </p:spPr>
        <p:txBody>
          <a:bodyPr/>
          <a:lstStyle/>
          <a:p>
            <a:pPr algn="ctr"/>
            <a:r>
              <a:rPr lang="en-US" sz="2500" smtClean="0">
                <a:solidFill>
                  <a:schemeClr val="accent1"/>
                </a:solidFill>
                <a:ea typeface="MS Gothic" pitchFamily="49" charset="-128"/>
                <a:cs typeface="Times New Roman" pitchFamily="18" charset="0"/>
              </a:rPr>
              <a:t>New Computing Cycles Supported by 10x More Devices</a:t>
            </a:r>
            <a:r>
              <a:rPr lang="en-US" smtClean="0">
                <a:solidFill>
                  <a:schemeClr val="accent1"/>
                </a:solidFill>
                <a:ea typeface="MS Gothic" pitchFamily="49" charset="-128"/>
                <a:cs typeface="Times New Roman" pitchFamily="18" charset="0"/>
              </a:rPr>
              <a:t> </a:t>
            </a:r>
            <a:br>
              <a:rPr lang="en-US" smtClean="0">
                <a:solidFill>
                  <a:schemeClr val="accent1"/>
                </a:solidFill>
                <a:ea typeface="MS Gothic" pitchFamily="49" charset="-128"/>
                <a:cs typeface="Times New Roman" pitchFamily="18" charset="0"/>
              </a:rPr>
            </a:br>
            <a:r>
              <a:rPr lang="en-US" sz="1800" smtClean="0">
                <a:solidFill>
                  <a:schemeClr val="accent1"/>
                </a:solidFill>
                <a:ea typeface="MS Gothic" pitchFamily="49" charset="-128"/>
                <a:cs typeface="Times New Roman" pitchFamily="18" charset="0"/>
              </a:rPr>
              <a:t>Opportunities for Semiconductor / Hardware / Software / Services</a:t>
            </a:r>
            <a:endParaRPr lang="en-US" sz="1600" smtClean="0">
              <a:solidFill>
                <a:schemeClr val="accent1"/>
              </a:solidFill>
              <a:ea typeface="MS Gothic" pitchFamily="49" charset="-128"/>
              <a:cs typeface="Times New Roman" pitchFamily="18" charset="0"/>
            </a:endParaRPr>
          </a:p>
        </p:txBody>
      </p:sp>
      <p:sp>
        <p:nvSpPr>
          <p:cNvPr id="656387" name="Text Box 20"/>
          <p:cNvSpPr txBox="1">
            <a:spLocks noChangeArrowheads="1"/>
          </p:cNvSpPr>
          <p:nvPr/>
        </p:nvSpPr>
        <p:spPr bwMode="auto">
          <a:xfrm>
            <a:off x="838200" y="5181600"/>
            <a:ext cx="1295400" cy="304800"/>
          </a:xfrm>
          <a:prstGeom prst="rect">
            <a:avLst/>
          </a:prstGeom>
          <a:noFill/>
          <a:ln w="9525">
            <a:noFill/>
            <a:miter lim="800000"/>
            <a:headEnd/>
            <a:tailEnd/>
          </a:ln>
        </p:spPr>
        <p:txBody>
          <a:bodyPr>
            <a:spAutoFit/>
          </a:bodyPr>
          <a:lstStyle/>
          <a:p>
            <a:pPr algn="ctr">
              <a:spcBef>
                <a:spcPct val="50000"/>
              </a:spcBef>
            </a:pPr>
            <a:r>
              <a:rPr lang="en-US">
                <a:solidFill>
                  <a:schemeClr val="tx1"/>
                </a:solidFill>
              </a:rPr>
              <a:t>1MM+ Units</a:t>
            </a:r>
          </a:p>
        </p:txBody>
      </p:sp>
      <p:sp>
        <p:nvSpPr>
          <p:cNvPr id="656388" name="Text Box 21"/>
          <p:cNvSpPr txBox="1">
            <a:spLocks noChangeArrowheads="1"/>
          </p:cNvSpPr>
          <p:nvPr/>
        </p:nvSpPr>
        <p:spPr bwMode="auto">
          <a:xfrm>
            <a:off x="3962400" y="4114800"/>
            <a:ext cx="1219200" cy="517525"/>
          </a:xfrm>
          <a:prstGeom prst="rect">
            <a:avLst/>
          </a:prstGeom>
          <a:noFill/>
          <a:ln w="9525">
            <a:noFill/>
            <a:miter lim="800000"/>
            <a:headEnd/>
            <a:tailEnd/>
          </a:ln>
        </p:spPr>
        <p:txBody>
          <a:bodyPr>
            <a:spAutoFit/>
          </a:bodyPr>
          <a:lstStyle/>
          <a:p>
            <a:pPr algn="ctr">
              <a:spcBef>
                <a:spcPct val="50000"/>
              </a:spcBef>
            </a:pPr>
            <a:r>
              <a:rPr lang="en-US">
                <a:solidFill>
                  <a:schemeClr val="tx1"/>
                </a:solidFill>
              </a:rPr>
              <a:t>100MM+ Units</a:t>
            </a:r>
          </a:p>
        </p:txBody>
      </p:sp>
      <p:sp>
        <p:nvSpPr>
          <p:cNvPr id="656389" name="Text Box 22"/>
          <p:cNvSpPr txBox="1">
            <a:spLocks noChangeArrowheads="1"/>
          </p:cNvSpPr>
          <p:nvPr/>
        </p:nvSpPr>
        <p:spPr bwMode="auto">
          <a:xfrm>
            <a:off x="6019800" y="3276600"/>
            <a:ext cx="1295400" cy="517525"/>
          </a:xfrm>
          <a:prstGeom prst="rect">
            <a:avLst/>
          </a:prstGeom>
          <a:noFill/>
          <a:ln w="9525">
            <a:noFill/>
            <a:miter lim="800000"/>
            <a:headEnd/>
            <a:tailEnd/>
          </a:ln>
        </p:spPr>
        <p:txBody>
          <a:bodyPr>
            <a:spAutoFit/>
          </a:bodyPr>
          <a:lstStyle/>
          <a:p>
            <a:pPr algn="ctr">
              <a:spcBef>
                <a:spcPct val="50000"/>
              </a:spcBef>
            </a:pPr>
            <a:r>
              <a:rPr lang="en-US">
                <a:solidFill>
                  <a:schemeClr val="tx1"/>
                </a:solidFill>
              </a:rPr>
              <a:t>10B+ Units???</a:t>
            </a:r>
          </a:p>
        </p:txBody>
      </p:sp>
      <p:sp>
        <p:nvSpPr>
          <p:cNvPr id="656390" name="Text Box 23"/>
          <p:cNvSpPr txBox="1">
            <a:spLocks noChangeArrowheads="1"/>
          </p:cNvSpPr>
          <p:nvPr/>
        </p:nvSpPr>
        <p:spPr bwMode="auto">
          <a:xfrm>
            <a:off x="2362200" y="4648200"/>
            <a:ext cx="1371600" cy="304800"/>
          </a:xfrm>
          <a:prstGeom prst="rect">
            <a:avLst/>
          </a:prstGeom>
          <a:noFill/>
          <a:ln w="9525">
            <a:noFill/>
            <a:miter lim="800000"/>
            <a:headEnd/>
            <a:tailEnd/>
          </a:ln>
        </p:spPr>
        <p:txBody>
          <a:bodyPr>
            <a:spAutoFit/>
          </a:bodyPr>
          <a:lstStyle/>
          <a:p>
            <a:pPr algn="ctr">
              <a:spcBef>
                <a:spcPct val="50000"/>
              </a:spcBef>
            </a:pPr>
            <a:r>
              <a:rPr lang="en-US">
                <a:solidFill>
                  <a:schemeClr val="tx1"/>
                </a:solidFill>
              </a:rPr>
              <a:t>10MM+ Units</a:t>
            </a:r>
          </a:p>
        </p:txBody>
      </p:sp>
      <p:sp>
        <p:nvSpPr>
          <p:cNvPr id="656391" name="AutoShape 30"/>
          <p:cNvSpPr>
            <a:spLocks noChangeArrowheads="1"/>
          </p:cNvSpPr>
          <p:nvPr/>
        </p:nvSpPr>
        <p:spPr bwMode="auto">
          <a:xfrm rot="-1942267">
            <a:off x="747713" y="2598738"/>
            <a:ext cx="4724400" cy="682625"/>
          </a:xfrm>
          <a:prstGeom prst="rightArrow">
            <a:avLst>
              <a:gd name="adj1" fmla="val 59009"/>
              <a:gd name="adj2" fmla="val 129351"/>
            </a:avLst>
          </a:prstGeom>
          <a:solidFill>
            <a:schemeClr val="accent1"/>
          </a:solidFill>
          <a:ln w="9525">
            <a:solidFill>
              <a:schemeClr val="tx1"/>
            </a:solidFill>
            <a:miter lim="800000"/>
            <a:headEnd/>
            <a:tailEnd/>
          </a:ln>
        </p:spPr>
        <p:txBody>
          <a:bodyPr wrap="none" anchor="ctr"/>
          <a:lstStyle/>
          <a:p>
            <a:endParaRPr lang="en-US"/>
          </a:p>
        </p:txBody>
      </p:sp>
      <p:sp>
        <p:nvSpPr>
          <p:cNvPr id="656392" name="Text Box 32"/>
          <p:cNvSpPr txBox="1">
            <a:spLocks noChangeArrowheads="1"/>
          </p:cNvSpPr>
          <p:nvPr/>
        </p:nvSpPr>
        <p:spPr bwMode="auto">
          <a:xfrm rot="-1971760">
            <a:off x="1524000" y="2895600"/>
            <a:ext cx="2592388" cy="366713"/>
          </a:xfrm>
          <a:prstGeom prst="rect">
            <a:avLst/>
          </a:prstGeom>
          <a:noFill/>
          <a:ln w="9525">
            <a:noFill/>
            <a:miter lim="800000"/>
            <a:headEnd/>
            <a:tailEnd/>
          </a:ln>
        </p:spPr>
        <p:txBody>
          <a:bodyPr>
            <a:spAutoFit/>
          </a:bodyPr>
          <a:lstStyle/>
          <a:p>
            <a:pPr algn="ctr">
              <a:spcBef>
                <a:spcPct val="50000"/>
              </a:spcBef>
            </a:pPr>
            <a:r>
              <a:rPr lang="en-US" sz="1800">
                <a:solidFill>
                  <a:srgbClr val="061F3D"/>
                </a:solidFill>
              </a:rPr>
              <a:t>Increasing Integration</a:t>
            </a:r>
          </a:p>
        </p:txBody>
      </p:sp>
      <p:sp>
        <p:nvSpPr>
          <p:cNvPr id="656393" name="Text Box 33"/>
          <p:cNvSpPr txBox="1">
            <a:spLocks noChangeArrowheads="1"/>
          </p:cNvSpPr>
          <p:nvPr/>
        </p:nvSpPr>
        <p:spPr bwMode="auto">
          <a:xfrm>
            <a:off x="6019800" y="990600"/>
            <a:ext cx="144780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Car Electronics GPS, ABS, A/V</a:t>
            </a:r>
          </a:p>
        </p:txBody>
      </p:sp>
      <p:sp>
        <p:nvSpPr>
          <p:cNvPr id="656394" name="Text Box 34"/>
          <p:cNvSpPr txBox="1">
            <a:spLocks noChangeArrowheads="1"/>
          </p:cNvSpPr>
          <p:nvPr/>
        </p:nvSpPr>
        <p:spPr bwMode="auto">
          <a:xfrm>
            <a:off x="7315200" y="990600"/>
            <a:ext cx="91440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Mobile Video</a:t>
            </a:r>
          </a:p>
        </p:txBody>
      </p:sp>
      <p:sp>
        <p:nvSpPr>
          <p:cNvPr id="656395" name="Text Box 35"/>
          <p:cNvSpPr txBox="1">
            <a:spLocks noChangeArrowheads="1"/>
          </p:cNvSpPr>
          <p:nvPr/>
        </p:nvSpPr>
        <p:spPr bwMode="auto">
          <a:xfrm>
            <a:off x="7772400" y="1295400"/>
            <a:ext cx="137160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Home Entertainment</a:t>
            </a:r>
          </a:p>
        </p:txBody>
      </p:sp>
      <p:sp>
        <p:nvSpPr>
          <p:cNvPr id="656396" name="Text Box 36"/>
          <p:cNvSpPr txBox="1">
            <a:spLocks noChangeArrowheads="1"/>
          </p:cNvSpPr>
          <p:nvPr/>
        </p:nvSpPr>
        <p:spPr bwMode="auto">
          <a:xfrm>
            <a:off x="8001000" y="1752600"/>
            <a:ext cx="914400" cy="274638"/>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Games</a:t>
            </a:r>
          </a:p>
        </p:txBody>
      </p:sp>
      <p:sp>
        <p:nvSpPr>
          <p:cNvPr id="656397" name="Text Box 37"/>
          <p:cNvSpPr txBox="1">
            <a:spLocks noChangeArrowheads="1"/>
          </p:cNvSpPr>
          <p:nvPr/>
        </p:nvSpPr>
        <p:spPr bwMode="auto">
          <a:xfrm>
            <a:off x="7696200" y="3505200"/>
            <a:ext cx="914400" cy="274638"/>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MP3</a:t>
            </a:r>
          </a:p>
        </p:txBody>
      </p:sp>
      <p:sp>
        <p:nvSpPr>
          <p:cNvPr id="656398" name="Text Box 38"/>
          <p:cNvSpPr txBox="1">
            <a:spLocks noChangeArrowheads="1"/>
          </p:cNvSpPr>
          <p:nvPr/>
        </p:nvSpPr>
        <p:spPr bwMode="auto">
          <a:xfrm>
            <a:off x="7848600" y="2057400"/>
            <a:ext cx="129540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Wireless Home Appliances</a:t>
            </a:r>
          </a:p>
        </p:txBody>
      </p:sp>
      <p:sp>
        <p:nvSpPr>
          <p:cNvPr id="656399" name="Text Box 39"/>
          <p:cNvSpPr txBox="1">
            <a:spLocks noChangeArrowheads="1"/>
          </p:cNvSpPr>
          <p:nvPr/>
        </p:nvSpPr>
        <p:spPr bwMode="auto">
          <a:xfrm>
            <a:off x="6934200" y="3733800"/>
            <a:ext cx="1219200" cy="457200"/>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Cell phone / PDA</a:t>
            </a:r>
          </a:p>
        </p:txBody>
      </p:sp>
      <p:sp>
        <p:nvSpPr>
          <p:cNvPr id="656400" name="Line 40"/>
          <p:cNvSpPr>
            <a:spLocks noChangeShapeType="1"/>
          </p:cNvSpPr>
          <p:nvPr/>
        </p:nvSpPr>
        <p:spPr bwMode="auto">
          <a:xfrm>
            <a:off x="6781800" y="1371600"/>
            <a:ext cx="0" cy="228600"/>
          </a:xfrm>
          <a:prstGeom prst="line">
            <a:avLst/>
          </a:prstGeom>
          <a:noFill/>
          <a:ln w="25400">
            <a:solidFill>
              <a:schemeClr val="tx1"/>
            </a:solidFill>
            <a:round/>
            <a:headEnd/>
            <a:tailEnd/>
          </a:ln>
        </p:spPr>
        <p:txBody>
          <a:bodyPr/>
          <a:lstStyle/>
          <a:p>
            <a:endParaRPr lang="en-US"/>
          </a:p>
        </p:txBody>
      </p:sp>
      <p:sp>
        <p:nvSpPr>
          <p:cNvPr id="656401" name="Line 41"/>
          <p:cNvSpPr>
            <a:spLocks noChangeShapeType="1"/>
          </p:cNvSpPr>
          <p:nvPr/>
        </p:nvSpPr>
        <p:spPr bwMode="auto">
          <a:xfrm flipH="1">
            <a:off x="7239000" y="1371600"/>
            <a:ext cx="304800" cy="244475"/>
          </a:xfrm>
          <a:prstGeom prst="line">
            <a:avLst/>
          </a:prstGeom>
          <a:noFill/>
          <a:ln w="25400">
            <a:solidFill>
              <a:schemeClr val="tx1"/>
            </a:solidFill>
            <a:round/>
            <a:headEnd/>
            <a:tailEnd/>
          </a:ln>
        </p:spPr>
        <p:txBody>
          <a:bodyPr/>
          <a:lstStyle/>
          <a:p>
            <a:endParaRPr lang="en-US"/>
          </a:p>
        </p:txBody>
      </p:sp>
      <p:sp>
        <p:nvSpPr>
          <p:cNvPr id="656402" name="Line 42"/>
          <p:cNvSpPr>
            <a:spLocks noChangeShapeType="1"/>
          </p:cNvSpPr>
          <p:nvPr/>
        </p:nvSpPr>
        <p:spPr bwMode="auto">
          <a:xfrm flipH="1">
            <a:off x="7467600" y="1600200"/>
            <a:ext cx="457200" cy="171450"/>
          </a:xfrm>
          <a:prstGeom prst="line">
            <a:avLst/>
          </a:prstGeom>
          <a:noFill/>
          <a:ln w="25400">
            <a:solidFill>
              <a:schemeClr val="tx1"/>
            </a:solidFill>
            <a:round/>
            <a:headEnd/>
            <a:tailEnd/>
          </a:ln>
        </p:spPr>
        <p:txBody>
          <a:bodyPr/>
          <a:lstStyle/>
          <a:p>
            <a:endParaRPr lang="en-US"/>
          </a:p>
        </p:txBody>
      </p:sp>
      <p:sp>
        <p:nvSpPr>
          <p:cNvPr id="656403" name="Line 43"/>
          <p:cNvSpPr>
            <a:spLocks noChangeShapeType="1"/>
          </p:cNvSpPr>
          <p:nvPr/>
        </p:nvSpPr>
        <p:spPr bwMode="auto">
          <a:xfrm flipH="1">
            <a:off x="7467600" y="1905000"/>
            <a:ext cx="685800" cy="136525"/>
          </a:xfrm>
          <a:prstGeom prst="line">
            <a:avLst/>
          </a:prstGeom>
          <a:noFill/>
          <a:ln w="25400">
            <a:solidFill>
              <a:schemeClr val="tx1"/>
            </a:solidFill>
            <a:round/>
            <a:headEnd/>
            <a:tailEnd/>
          </a:ln>
        </p:spPr>
        <p:txBody>
          <a:bodyPr/>
          <a:lstStyle/>
          <a:p>
            <a:endParaRPr lang="en-US"/>
          </a:p>
        </p:txBody>
      </p:sp>
      <p:sp>
        <p:nvSpPr>
          <p:cNvPr id="656404" name="Line 44"/>
          <p:cNvSpPr>
            <a:spLocks noChangeShapeType="1"/>
          </p:cNvSpPr>
          <p:nvPr/>
        </p:nvSpPr>
        <p:spPr bwMode="auto">
          <a:xfrm flipH="1">
            <a:off x="7467600" y="2209800"/>
            <a:ext cx="457200" cy="65088"/>
          </a:xfrm>
          <a:prstGeom prst="line">
            <a:avLst/>
          </a:prstGeom>
          <a:noFill/>
          <a:ln w="25400">
            <a:solidFill>
              <a:schemeClr val="tx1"/>
            </a:solidFill>
            <a:round/>
            <a:headEnd/>
            <a:tailEnd/>
          </a:ln>
        </p:spPr>
        <p:txBody>
          <a:bodyPr/>
          <a:lstStyle/>
          <a:p>
            <a:endParaRPr lang="en-US"/>
          </a:p>
        </p:txBody>
      </p:sp>
      <p:sp>
        <p:nvSpPr>
          <p:cNvPr id="656405" name="Line 45"/>
          <p:cNvSpPr>
            <a:spLocks noChangeShapeType="1"/>
          </p:cNvSpPr>
          <p:nvPr/>
        </p:nvSpPr>
        <p:spPr bwMode="auto">
          <a:xfrm flipH="1" flipV="1">
            <a:off x="7315200" y="3124200"/>
            <a:ext cx="304800" cy="533400"/>
          </a:xfrm>
          <a:prstGeom prst="line">
            <a:avLst/>
          </a:prstGeom>
          <a:noFill/>
          <a:ln w="25400">
            <a:solidFill>
              <a:schemeClr val="tx1"/>
            </a:solidFill>
            <a:round/>
            <a:headEnd/>
            <a:tailEnd/>
          </a:ln>
        </p:spPr>
        <p:txBody>
          <a:bodyPr/>
          <a:lstStyle/>
          <a:p>
            <a:endParaRPr lang="en-US"/>
          </a:p>
        </p:txBody>
      </p:sp>
      <p:sp>
        <p:nvSpPr>
          <p:cNvPr id="656406" name="Line 46"/>
          <p:cNvSpPr>
            <a:spLocks noChangeShapeType="1"/>
          </p:cNvSpPr>
          <p:nvPr/>
        </p:nvSpPr>
        <p:spPr bwMode="auto">
          <a:xfrm flipH="1" flipV="1">
            <a:off x="7391400" y="2971800"/>
            <a:ext cx="685800" cy="533400"/>
          </a:xfrm>
          <a:prstGeom prst="line">
            <a:avLst/>
          </a:prstGeom>
          <a:noFill/>
          <a:ln w="25400">
            <a:solidFill>
              <a:schemeClr val="tx1"/>
            </a:solidFill>
            <a:round/>
            <a:headEnd/>
            <a:tailEnd/>
          </a:ln>
        </p:spPr>
        <p:txBody>
          <a:bodyPr/>
          <a:lstStyle/>
          <a:p>
            <a:endParaRPr lang="en-US"/>
          </a:p>
        </p:txBody>
      </p:sp>
      <p:sp>
        <p:nvSpPr>
          <p:cNvPr id="656407" name="Line 47"/>
          <p:cNvSpPr>
            <a:spLocks noChangeShapeType="1"/>
          </p:cNvSpPr>
          <p:nvPr/>
        </p:nvSpPr>
        <p:spPr bwMode="auto">
          <a:xfrm flipH="1" flipV="1">
            <a:off x="7467600" y="2600325"/>
            <a:ext cx="533400" cy="66675"/>
          </a:xfrm>
          <a:prstGeom prst="line">
            <a:avLst/>
          </a:prstGeom>
          <a:noFill/>
          <a:ln w="25400">
            <a:solidFill>
              <a:schemeClr val="tx1"/>
            </a:solidFill>
            <a:round/>
            <a:headEnd/>
            <a:tailEnd/>
          </a:ln>
        </p:spPr>
        <p:txBody>
          <a:bodyPr/>
          <a:lstStyle/>
          <a:p>
            <a:endParaRPr lang="en-US"/>
          </a:p>
        </p:txBody>
      </p:sp>
      <p:sp>
        <p:nvSpPr>
          <p:cNvPr id="656408" name="Text Box 48"/>
          <p:cNvSpPr txBox="1">
            <a:spLocks noChangeArrowheads="1"/>
          </p:cNvSpPr>
          <p:nvPr/>
        </p:nvSpPr>
        <p:spPr bwMode="auto">
          <a:xfrm>
            <a:off x="7962900" y="2514600"/>
            <a:ext cx="1143000" cy="274638"/>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Smartphone</a:t>
            </a:r>
          </a:p>
        </p:txBody>
      </p:sp>
      <p:sp>
        <p:nvSpPr>
          <p:cNvPr id="656409" name="Text Box 49"/>
          <p:cNvSpPr txBox="1">
            <a:spLocks noChangeArrowheads="1"/>
          </p:cNvSpPr>
          <p:nvPr/>
        </p:nvSpPr>
        <p:spPr bwMode="auto">
          <a:xfrm>
            <a:off x="7924800" y="2819400"/>
            <a:ext cx="1143000" cy="274638"/>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Kindle</a:t>
            </a:r>
          </a:p>
        </p:txBody>
      </p:sp>
      <p:sp>
        <p:nvSpPr>
          <p:cNvPr id="656410" name="Text Box 50"/>
          <p:cNvSpPr txBox="1">
            <a:spLocks noChangeArrowheads="1"/>
          </p:cNvSpPr>
          <p:nvPr/>
        </p:nvSpPr>
        <p:spPr bwMode="auto">
          <a:xfrm>
            <a:off x="7962900" y="3154363"/>
            <a:ext cx="1143000" cy="274637"/>
          </a:xfrm>
          <a:prstGeom prst="rect">
            <a:avLst/>
          </a:prstGeom>
          <a:noFill/>
          <a:ln w="9525">
            <a:noFill/>
            <a:miter lim="800000"/>
            <a:headEnd/>
            <a:tailEnd/>
          </a:ln>
        </p:spPr>
        <p:txBody>
          <a:bodyPr>
            <a:spAutoFit/>
          </a:bodyPr>
          <a:lstStyle/>
          <a:p>
            <a:pPr algn="ctr">
              <a:spcBef>
                <a:spcPct val="50000"/>
              </a:spcBef>
            </a:pPr>
            <a:r>
              <a:rPr lang="en-US" sz="1200">
                <a:solidFill>
                  <a:schemeClr val="tx1"/>
                </a:solidFill>
              </a:rPr>
              <a:t>Tablet</a:t>
            </a:r>
          </a:p>
        </p:txBody>
      </p:sp>
      <p:sp>
        <p:nvSpPr>
          <p:cNvPr id="656411" name="Line 54"/>
          <p:cNvSpPr>
            <a:spLocks noChangeShapeType="1"/>
          </p:cNvSpPr>
          <p:nvPr/>
        </p:nvSpPr>
        <p:spPr bwMode="auto">
          <a:xfrm flipH="1" flipV="1">
            <a:off x="7467600" y="2743200"/>
            <a:ext cx="762000" cy="228600"/>
          </a:xfrm>
          <a:prstGeom prst="line">
            <a:avLst/>
          </a:prstGeom>
          <a:noFill/>
          <a:ln w="25400">
            <a:solidFill>
              <a:schemeClr val="tx1"/>
            </a:solidFill>
            <a:round/>
            <a:headEnd/>
            <a:tailEnd/>
          </a:ln>
        </p:spPr>
        <p:txBody>
          <a:bodyPr/>
          <a:lstStyle/>
          <a:p>
            <a:endParaRPr lang="en-US"/>
          </a:p>
        </p:txBody>
      </p:sp>
      <p:sp>
        <p:nvSpPr>
          <p:cNvPr id="656412" name="Line 55"/>
          <p:cNvSpPr>
            <a:spLocks noChangeShapeType="1"/>
          </p:cNvSpPr>
          <p:nvPr/>
        </p:nvSpPr>
        <p:spPr bwMode="auto">
          <a:xfrm flipH="1" flipV="1">
            <a:off x="7467600" y="2895600"/>
            <a:ext cx="762000" cy="381000"/>
          </a:xfrm>
          <a:prstGeom prst="line">
            <a:avLst/>
          </a:prstGeom>
          <a:noFill/>
          <a:ln w="25400">
            <a:solidFill>
              <a:schemeClr val="tx1"/>
            </a:solidFill>
            <a:round/>
            <a:headEnd/>
            <a:tailEnd/>
          </a:ln>
        </p:spPr>
        <p:txBody>
          <a:bodyPr/>
          <a:lstStyle/>
          <a:p>
            <a:endParaRPr lang="en-US"/>
          </a:p>
        </p:txBody>
      </p:sp>
      <p:sp>
        <p:nvSpPr>
          <p:cNvPr id="656413" name="Text Box 56"/>
          <p:cNvSpPr txBox="1">
            <a:spLocks noChangeArrowheads="1"/>
          </p:cNvSpPr>
          <p:nvPr/>
        </p:nvSpPr>
        <p:spPr bwMode="auto">
          <a:xfrm>
            <a:off x="838200" y="1143000"/>
            <a:ext cx="54102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Computing Growth Drivers Over Time, 1960 – 2020E</a:t>
            </a:r>
          </a:p>
        </p:txBody>
      </p:sp>
      <p:sp>
        <p:nvSpPr>
          <p:cNvPr id="656414" name="Text Box 8"/>
          <p:cNvSpPr txBox="1">
            <a:spLocks noChangeArrowheads="1"/>
          </p:cNvSpPr>
          <p:nvPr/>
        </p:nvSpPr>
        <p:spPr bwMode="auto">
          <a:xfrm>
            <a:off x="1733550" y="6324600"/>
            <a:ext cx="7010400" cy="228600"/>
          </a:xfrm>
          <a:prstGeom prst="rect">
            <a:avLst/>
          </a:prstGeom>
          <a:noFill/>
          <a:ln w="9525" algn="ctr">
            <a:noFill/>
            <a:miter lim="800000"/>
            <a:headEnd/>
            <a:tailEnd/>
          </a:ln>
        </p:spPr>
        <p:txBody>
          <a:bodyPr/>
          <a:lstStyle/>
          <a:p>
            <a:pPr algn="r"/>
            <a:r>
              <a:rPr lang="en-US" sz="900" b="0" i="1">
                <a:solidFill>
                  <a:schemeClr val="tx1"/>
                </a:solidFill>
              </a:rPr>
              <a:t>Note: PC installed base reached 100MM in 1993, cellphone / Internet users reached 1B in 2002 / 2005 respectively;</a:t>
            </a:r>
          </a:p>
          <a:p>
            <a:pPr algn="r"/>
            <a:r>
              <a:rPr lang="en-US" sz="900" b="0" i="1">
                <a:solidFill>
                  <a:schemeClr val="tx1"/>
                </a:solidFill>
              </a:rPr>
              <a:t>Source: ITU, Mark Lipacis, Morgan Stanley Research.</a:t>
            </a:r>
          </a:p>
        </p:txBody>
      </p:sp>
      <p:sp>
        <p:nvSpPr>
          <p:cNvPr id="65641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917D1BF-4996-418E-AC28-273875D7084A}" type="slidenum">
              <a:rPr lang="en-US" sz="1000" b="0">
                <a:solidFill>
                  <a:schemeClr val="tx1"/>
                </a:solidFill>
              </a:rPr>
              <a:pPr algn="r" defTabSz="1019175" eaLnBrk="0" hangingPunct="0"/>
              <a:t>32</a:t>
            </a:fld>
            <a:endParaRPr lang="en-US" sz="1000" b="0">
              <a:solidFill>
                <a:schemeClr val="tx1"/>
              </a:solidFill>
            </a:endParaRPr>
          </a:p>
        </p:txBody>
      </p:sp>
      <p:sp>
        <p:nvSpPr>
          <p:cNvPr id="656416" name="Text Box 21"/>
          <p:cNvSpPr txBox="1">
            <a:spLocks noChangeArrowheads="1"/>
          </p:cNvSpPr>
          <p:nvPr/>
        </p:nvSpPr>
        <p:spPr bwMode="auto">
          <a:xfrm>
            <a:off x="4953000" y="3810000"/>
            <a:ext cx="1219200" cy="517525"/>
          </a:xfrm>
          <a:prstGeom prst="rect">
            <a:avLst/>
          </a:prstGeom>
          <a:noFill/>
          <a:ln w="9525">
            <a:noFill/>
            <a:miter lim="800000"/>
            <a:headEnd/>
            <a:tailEnd/>
          </a:ln>
        </p:spPr>
        <p:txBody>
          <a:bodyPr>
            <a:spAutoFit/>
          </a:bodyPr>
          <a:lstStyle/>
          <a:p>
            <a:pPr algn="ctr">
              <a:spcBef>
                <a:spcPct val="50000"/>
              </a:spcBef>
            </a:pPr>
            <a:r>
              <a:rPr lang="en-US">
                <a:solidFill>
                  <a:schemeClr val="tx1"/>
                </a:solidFill>
              </a:rPr>
              <a:t>1B+ Units / Users</a:t>
            </a:r>
          </a:p>
        </p:txBody>
      </p:sp>
      <p:sp>
        <p:nvSpPr>
          <p:cNvPr id="656417" name="Text Box 35"/>
          <p:cNvSpPr txBox="1">
            <a:spLocks noChangeArrowheads="1"/>
          </p:cNvSpPr>
          <p:nvPr/>
        </p:nvSpPr>
        <p:spPr bwMode="auto">
          <a:xfrm>
            <a:off x="771525" y="4810125"/>
            <a:ext cx="282575" cy="304800"/>
          </a:xfrm>
          <a:prstGeom prst="rect">
            <a:avLst/>
          </a:prstGeom>
          <a:noFill/>
          <a:ln w="9525">
            <a:noFill/>
            <a:miter lim="800000"/>
            <a:headEnd/>
            <a:tailEnd/>
          </a:ln>
        </p:spPr>
        <p:txBody>
          <a:bodyPr wrap="none">
            <a:spAutoFit/>
          </a:bodyPr>
          <a:lstStyle/>
          <a:p>
            <a:r>
              <a:rPr lang="en-US">
                <a:solidFill>
                  <a:schemeClr val="tx1"/>
                </a:solidFill>
              </a:rPr>
              <a:t>1</a:t>
            </a:r>
          </a:p>
        </p:txBody>
      </p:sp>
      <p:sp>
        <p:nvSpPr>
          <p:cNvPr id="656418" name="Text Box 36"/>
          <p:cNvSpPr txBox="1">
            <a:spLocks noChangeArrowheads="1"/>
          </p:cNvSpPr>
          <p:nvPr/>
        </p:nvSpPr>
        <p:spPr bwMode="auto">
          <a:xfrm>
            <a:off x="676275" y="4229100"/>
            <a:ext cx="381000" cy="304800"/>
          </a:xfrm>
          <a:prstGeom prst="rect">
            <a:avLst/>
          </a:prstGeom>
          <a:noFill/>
          <a:ln w="9525">
            <a:noFill/>
            <a:miter lim="800000"/>
            <a:headEnd/>
            <a:tailEnd/>
          </a:ln>
        </p:spPr>
        <p:txBody>
          <a:bodyPr wrap="none">
            <a:spAutoFit/>
          </a:bodyPr>
          <a:lstStyle/>
          <a:p>
            <a:r>
              <a:rPr lang="en-US">
                <a:solidFill>
                  <a:schemeClr val="tx1"/>
                </a:solidFill>
              </a:rPr>
              <a:t>10</a:t>
            </a:r>
          </a:p>
        </p:txBody>
      </p:sp>
      <p:sp>
        <p:nvSpPr>
          <p:cNvPr id="656419" name="Text Box 37"/>
          <p:cNvSpPr txBox="1">
            <a:spLocks noChangeArrowheads="1"/>
          </p:cNvSpPr>
          <p:nvPr/>
        </p:nvSpPr>
        <p:spPr bwMode="auto">
          <a:xfrm>
            <a:off x="609600" y="3657600"/>
            <a:ext cx="479425" cy="304800"/>
          </a:xfrm>
          <a:prstGeom prst="rect">
            <a:avLst/>
          </a:prstGeom>
          <a:noFill/>
          <a:ln w="9525">
            <a:noFill/>
            <a:miter lim="800000"/>
            <a:headEnd/>
            <a:tailEnd/>
          </a:ln>
        </p:spPr>
        <p:txBody>
          <a:bodyPr wrap="none">
            <a:spAutoFit/>
          </a:bodyPr>
          <a:lstStyle/>
          <a:p>
            <a:r>
              <a:rPr lang="en-US">
                <a:solidFill>
                  <a:schemeClr val="tx1"/>
                </a:solidFill>
              </a:rPr>
              <a:t>100</a:t>
            </a:r>
          </a:p>
        </p:txBody>
      </p:sp>
      <p:sp>
        <p:nvSpPr>
          <p:cNvPr id="656420" name="Text Box 38"/>
          <p:cNvSpPr txBox="1">
            <a:spLocks noChangeArrowheads="1"/>
          </p:cNvSpPr>
          <p:nvPr/>
        </p:nvSpPr>
        <p:spPr bwMode="auto">
          <a:xfrm>
            <a:off x="533400" y="3124200"/>
            <a:ext cx="663575" cy="304800"/>
          </a:xfrm>
          <a:prstGeom prst="rect">
            <a:avLst/>
          </a:prstGeom>
          <a:noFill/>
          <a:ln w="9525">
            <a:noFill/>
            <a:miter lim="800000"/>
            <a:headEnd/>
            <a:tailEnd/>
          </a:ln>
        </p:spPr>
        <p:txBody>
          <a:bodyPr>
            <a:spAutoFit/>
          </a:bodyPr>
          <a:lstStyle/>
          <a:p>
            <a:r>
              <a:rPr lang="en-US">
                <a:solidFill>
                  <a:schemeClr val="tx1"/>
                </a:solidFill>
              </a:rPr>
              <a:t>1000</a:t>
            </a:r>
          </a:p>
        </p:txBody>
      </p:sp>
      <p:sp>
        <p:nvSpPr>
          <p:cNvPr id="656421" name="Text Box 39"/>
          <p:cNvSpPr txBox="1">
            <a:spLocks noChangeArrowheads="1"/>
          </p:cNvSpPr>
          <p:nvPr/>
        </p:nvSpPr>
        <p:spPr bwMode="auto">
          <a:xfrm>
            <a:off x="381000" y="2590800"/>
            <a:ext cx="725488" cy="304800"/>
          </a:xfrm>
          <a:prstGeom prst="rect">
            <a:avLst/>
          </a:prstGeom>
          <a:noFill/>
          <a:ln w="9525">
            <a:noFill/>
            <a:miter lim="800000"/>
            <a:headEnd/>
            <a:tailEnd/>
          </a:ln>
        </p:spPr>
        <p:txBody>
          <a:bodyPr wrap="none">
            <a:spAutoFit/>
          </a:bodyPr>
          <a:lstStyle/>
          <a:p>
            <a:r>
              <a:rPr lang="en-US">
                <a:solidFill>
                  <a:schemeClr val="tx1"/>
                </a:solidFill>
              </a:rPr>
              <a:t>10,000</a:t>
            </a:r>
          </a:p>
        </p:txBody>
      </p:sp>
      <p:sp>
        <p:nvSpPr>
          <p:cNvPr id="656422" name="Text Box 42"/>
          <p:cNvSpPr txBox="1">
            <a:spLocks noChangeArrowheads="1"/>
          </p:cNvSpPr>
          <p:nvPr/>
        </p:nvSpPr>
        <p:spPr bwMode="auto">
          <a:xfrm>
            <a:off x="304800" y="2028825"/>
            <a:ext cx="823913" cy="304800"/>
          </a:xfrm>
          <a:prstGeom prst="rect">
            <a:avLst/>
          </a:prstGeom>
          <a:noFill/>
          <a:ln w="9525">
            <a:noFill/>
            <a:miter lim="800000"/>
            <a:headEnd/>
            <a:tailEnd/>
          </a:ln>
        </p:spPr>
        <p:txBody>
          <a:bodyPr wrap="none">
            <a:spAutoFit/>
          </a:bodyPr>
          <a:lstStyle/>
          <a:p>
            <a:r>
              <a:rPr lang="en-US">
                <a:solidFill>
                  <a:schemeClr val="tx1"/>
                </a:solidFill>
              </a:rPr>
              <a:t>100,000</a:t>
            </a:r>
          </a:p>
        </p:txBody>
      </p:sp>
      <p:sp>
        <p:nvSpPr>
          <p:cNvPr id="656423" name="Text Box 43"/>
          <p:cNvSpPr txBox="1">
            <a:spLocks noChangeArrowheads="1"/>
          </p:cNvSpPr>
          <p:nvPr/>
        </p:nvSpPr>
        <p:spPr bwMode="auto">
          <a:xfrm>
            <a:off x="152400" y="1476375"/>
            <a:ext cx="971550" cy="304800"/>
          </a:xfrm>
          <a:prstGeom prst="rect">
            <a:avLst/>
          </a:prstGeom>
          <a:noFill/>
          <a:ln w="9525">
            <a:noFill/>
            <a:miter lim="800000"/>
            <a:headEnd/>
            <a:tailEnd/>
          </a:ln>
        </p:spPr>
        <p:txBody>
          <a:bodyPr wrap="none">
            <a:spAutoFit/>
          </a:bodyPr>
          <a:lstStyle/>
          <a:p>
            <a:r>
              <a:rPr lang="en-US">
                <a:solidFill>
                  <a:schemeClr val="tx1"/>
                </a:solidFill>
              </a:rPr>
              <a:t>1,000,000</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409" name="Picture 17"/>
          <p:cNvPicPr>
            <a:picLocks noChangeAspect="1" noChangeArrowheads="1"/>
          </p:cNvPicPr>
          <p:nvPr/>
        </p:nvPicPr>
        <p:blipFill>
          <a:blip r:embed="rId2"/>
          <a:srcRect/>
          <a:stretch>
            <a:fillRect/>
          </a:stretch>
        </p:blipFill>
        <p:spPr bwMode="auto">
          <a:xfrm>
            <a:off x="533400" y="1447800"/>
            <a:ext cx="7696200" cy="4935538"/>
          </a:xfrm>
          <a:prstGeom prst="rect">
            <a:avLst/>
          </a:prstGeom>
          <a:noFill/>
          <a:ln w="9525">
            <a:noFill/>
            <a:miter lim="800000"/>
            <a:headEnd/>
            <a:tailEnd/>
          </a:ln>
        </p:spPr>
      </p:pic>
      <p:sp>
        <p:nvSpPr>
          <p:cNvPr id="65741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CCA79E4-B047-4539-A989-EA075F4A168D}" type="slidenum">
              <a:rPr lang="en-US" sz="1000" b="0">
                <a:solidFill>
                  <a:schemeClr val="tx1"/>
                </a:solidFill>
              </a:rPr>
              <a:pPr algn="r" defTabSz="1019175" eaLnBrk="0" hangingPunct="0"/>
              <a:t>33</a:t>
            </a:fld>
            <a:endParaRPr lang="en-US" sz="1000" b="0">
              <a:solidFill>
                <a:schemeClr val="tx1"/>
              </a:solidFill>
            </a:endParaRPr>
          </a:p>
        </p:txBody>
      </p:sp>
      <p:sp>
        <p:nvSpPr>
          <p:cNvPr id="657411" name="Text Box 363"/>
          <p:cNvSpPr txBox="1">
            <a:spLocks noChangeArrowheads="1"/>
          </p:cNvSpPr>
          <p:nvPr/>
        </p:nvSpPr>
        <p:spPr bwMode="auto">
          <a:xfrm>
            <a:off x="449263" y="971550"/>
            <a:ext cx="8229600" cy="517525"/>
          </a:xfrm>
          <a:prstGeom prst="rect">
            <a:avLst/>
          </a:prstGeom>
          <a:noFill/>
          <a:ln w="9525">
            <a:noFill/>
            <a:miter lim="800000"/>
            <a:headEnd/>
            <a:tailEnd/>
          </a:ln>
        </p:spPr>
        <p:txBody>
          <a:bodyPr>
            <a:spAutoFit/>
          </a:bodyPr>
          <a:lstStyle/>
          <a:p>
            <a:pPr algn="ctr"/>
            <a:r>
              <a:rPr lang="en-US">
                <a:solidFill>
                  <a:schemeClr val="accent1"/>
                </a:solidFill>
              </a:rPr>
              <a:t>iPhone + iTouch vs. NTT docomo i-mode vs. Netscape vs. AOL Users</a:t>
            </a:r>
          </a:p>
          <a:p>
            <a:pPr algn="ctr"/>
            <a:r>
              <a:rPr lang="en-US">
                <a:solidFill>
                  <a:schemeClr val="accent1"/>
                </a:solidFill>
              </a:rPr>
              <a:t>First 20 Quarters Since Launch</a:t>
            </a:r>
          </a:p>
        </p:txBody>
      </p:sp>
      <p:sp>
        <p:nvSpPr>
          <p:cNvPr id="657412" name="Text Box 22"/>
          <p:cNvSpPr txBox="1">
            <a:spLocks noChangeArrowheads="1"/>
          </p:cNvSpPr>
          <p:nvPr/>
        </p:nvSpPr>
        <p:spPr bwMode="auto">
          <a:xfrm>
            <a:off x="1981200" y="6400800"/>
            <a:ext cx="6780213" cy="255588"/>
          </a:xfrm>
          <a:prstGeom prst="rect">
            <a:avLst/>
          </a:prstGeom>
          <a:noFill/>
          <a:ln w="9525">
            <a:noFill/>
            <a:miter lim="800000"/>
            <a:headEnd/>
            <a:tailEnd/>
          </a:ln>
        </p:spPr>
        <p:txBody>
          <a:bodyPr/>
          <a:lstStyle/>
          <a:p>
            <a:pPr algn="r"/>
            <a:r>
              <a:rPr lang="en-US" sz="900" b="0" i="1">
                <a:solidFill>
                  <a:schemeClr val="tx1"/>
                </a:solidFill>
              </a:rPr>
              <a:t>Note: *AOL subscribers data not available before CQ3:94; Netscape users limited to US only.</a:t>
            </a:r>
          </a:p>
          <a:p>
            <a:pPr algn="r"/>
            <a:r>
              <a:rPr lang="en-US" sz="900" b="0" i="1">
                <a:solidFill>
                  <a:schemeClr val="tx1"/>
                </a:solidFill>
              </a:rPr>
              <a:t>Source: Company Reports , Morgan Stanley Research.</a:t>
            </a:r>
            <a:endParaRPr lang="en-US" sz="1000" b="0" i="1">
              <a:solidFill>
                <a:schemeClr val="tx1"/>
              </a:solidFill>
            </a:endParaRPr>
          </a:p>
        </p:txBody>
      </p:sp>
      <p:sp>
        <p:nvSpPr>
          <p:cNvPr id="657413" name="Rectangle 2"/>
          <p:cNvSpPr>
            <a:spLocks noChangeArrowheads="1"/>
          </p:cNvSpPr>
          <p:nvPr/>
        </p:nvSpPr>
        <p:spPr bwMode="gray">
          <a:xfrm>
            <a:off x="76200" y="93663"/>
            <a:ext cx="8934450" cy="696912"/>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Mobile Internet Outpaces Desktop Internet Adoption</a:t>
            </a:r>
            <a:br>
              <a:rPr lang="en-US" sz="2600" b="0">
                <a:solidFill>
                  <a:schemeClr val="accent1"/>
                </a:solidFill>
              </a:rPr>
            </a:br>
            <a:r>
              <a:rPr lang="en-US" sz="1800" b="0">
                <a:solidFill>
                  <a:schemeClr val="accent1"/>
                </a:solidFill>
              </a:rPr>
              <a:t>iPhone + iTouch Users = 8x AOL Users 8 Quarters After Launch</a:t>
            </a:r>
            <a:endParaRPr lang="en-US" sz="1200" b="0">
              <a:solidFill>
                <a:srgbClr val="FF0000"/>
              </a:solidFill>
            </a:endParaRPr>
          </a:p>
        </p:txBody>
      </p:sp>
      <p:sp>
        <p:nvSpPr>
          <p:cNvPr id="657414" name="Text Box 22"/>
          <p:cNvSpPr txBox="1">
            <a:spLocks noChangeArrowheads="1"/>
          </p:cNvSpPr>
          <p:nvPr/>
        </p:nvSpPr>
        <p:spPr bwMode="auto">
          <a:xfrm>
            <a:off x="6934200" y="4495800"/>
            <a:ext cx="1905000" cy="823913"/>
          </a:xfrm>
          <a:prstGeom prst="rect">
            <a:avLst/>
          </a:prstGeom>
          <a:solidFill>
            <a:srgbClr val="061F3F"/>
          </a:solidFill>
          <a:ln w="9525">
            <a:noFill/>
            <a:miter lim="800000"/>
            <a:headEnd/>
            <a:tailEnd/>
          </a:ln>
        </p:spPr>
        <p:txBody>
          <a:bodyPr>
            <a:spAutoFit/>
          </a:bodyPr>
          <a:lstStyle/>
          <a:p>
            <a:pPr algn="ctr">
              <a:spcBef>
                <a:spcPct val="50000"/>
              </a:spcBef>
            </a:pPr>
            <a:r>
              <a:rPr lang="en-US" sz="1200" i="1">
                <a:solidFill>
                  <a:schemeClr val="tx1"/>
                </a:solidFill>
              </a:rPr>
              <a:t>Desktop Internet</a:t>
            </a:r>
          </a:p>
          <a:p>
            <a:pPr algn="ctr">
              <a:spcBef>
                <a:spcPct val="50000"/>
              </a:spcBef>
            </a:pPr>
            <a:r>
              <a:rPr lang="en-US" sz="1200">
                <a:solidFill>
                  <a:schemeClr val="folHlink"/>
                </a:solidFill>
              </a:rPr>
              <a:t>AOL*</a:t>
            </a:r>
          </a:p>
          <a:p>
            <a:pPr algn="ctr">
              <a:spcBef>
                <a:spcPct val="50000"/>
              </a:spcBef>
            </a:pPr>
            <a:r>
              <a:rPr lang="en-US" sz="1200">
                <a:solidFill>
                  <a:schemeClr val="tx1"/>
                </a:solidFill>
              </a:rPr>
              <a:t>v 2.0 Launched 9/94</a:t>
            </a:r>
          </a:p>
        </p:txBody>
      </p:sp>
      <p:sp>
        <p:nvSpPr>
          <p:cNvPr id="657415" name="Text Box 23"/>
          <p:cNvSpPr txBox="1">
            <a:spLocks noChangeArrowheads="1"/>
          </p:cNvSpPr>
          <p:nvPr/>
        </p:nvSpPr>
        <p:spPr bwMode="auto">
          <a:xfrm>
            <a:off x="6934200" y="3124200"/>
            <a:ext cx="1905000" cy="823913"/>
          </a:xfrm>
          <a:prstGeom prst="rect">
            <a:avLst/>
          </a:prstGeom>
          <a:solidFill>
            <a:srgbClr val="061F3F"/>
          </a:solidFill>
          <a:ln w="9525">
            <a:noFill/>
            <a:miter lim="800000"/>
            <a:headEnd/>
            <a:tailEnd/>
          </a:ln>
        </p:spPr>
        <p:txBody>
          <a:bodyPr>
            <a:spAutoFit/>
          </a:bodyPr>
          <a:lstStyle/>
          <a:p>
            <a:pPr algn="ctr">
              <a:spcBef>
                <a:spcPct val="50000"/>
              </a:spcBef>
            </a:pPr>
            <a:r>
              <a:rPr lang="en-US" sz="1200" i="1">
                <a:solidFill>
                  <a:schemeClr val="tx1"/>
                </a:solidFill>
              </a:rPr>
              <a:t>Mobile Internet</a:t>
            </a:r>
          </a:p>
          <a:p>
            <a:pPr algn="ctr">
              <a:spcBef>
                <a:spcPct val="50000"/>
              </a:spcBef>
            </a:pPr>
            <a:r>
              <a:rPr lang="en-US" sz="1200">
                <a:solidFill>
                  <a:schemeClr val="accent1"/>
                </a:solidFill>
              </a:rPr>
              <a:t>NTT docomo i-mode</a:t>
            </a:r>
          </a:p>
          <a:p>
            <a:pPr algn="ctr">
              <a:spcBef>
                <a:spcPct val="50000"/>
              </a:spcBef>
            </a:pPr>
            <a:r>
              <a:rPr lang="en-US" sz="1200">
                <a:solidFill>
                  <a:schemeClr val="tx1"/>
                </a:solidFill>
              </a:rPr>
              <a:t> Launched 6/99</a:t>
            </a:r>
          </a:p>
        </p:txBody>
      </p:sp>
      <p:sp>
        <p:nvSpPr>
          <p:cNvPr id="657416" name="Text Box 24"/>
          <p:cNvSpPr txBox="1">
            <a:spLocks noChangeArrowheads="1"/>
          </p:cNvSpPr>
          <p:nvPr/>
        </p:nvSpPr>
        <p:spPr bwMode="auto">
          <a:xfrm>
            <a:off x="1905000" y="1676400"/>
            <a:ext cx="1905000" cy="823913"/>
          </a:xfrm>
          <a:prstGeom prst="rect">
            <a:avLst/>
          </a:prstGeom>
          <a:solidFill>
            <a:srgbClr val="061F3F"/>
          </a:solidFill>
          <a:ln w="9525">
            <a:noFill/>
            <a:miter lim="800000"/>
            <a:headEnd/>
            <a:tailEnd/>
          </a:ln>
        </p:spPr>
        <p:txBody>
          <a:bodyPr>
            <a:spAutoFit/>
          </a:bodyPr>
          <a:lstStyle/>
          <a:p>
            <a:pPr algn="ctr">
              <a:spcBef>
                <a:spcPct val="50000"/>
              </a:spcBef>
            </a:pPr>
            <a:r>
              <a:rPr lang="en-US" sz="1200" i="1">
                <a:solidFill>
                  <a:schemeClr val="tx1"/>
                </a:solidFill>
              </a:rPr>
              <a:t>Mobile Internet</a:t>
            </a:r>
          </a:p>
          <a:p>
            <a:pPr algn="ctr">
              <a:spcBef>
                <a:spcPct val="50000"/>
              </a:spcBef>
            </a:pPr>
            <a:r>
              <a:rPr lang="en-US" sz="1200">
                <a:solidFill>
                  <a:schemeClr val="accent2"/>
                </a:solidFill>
              </a:rPr>
              <a:t>iPhone + iTouch</a:t>
            </a:r>
          </a:p>
          <a:p>
            <a:pPr algn="ctr">
              <a:spcBef>
                <a:spcPct val="50000"/>
              </a:spcBef>
            </a:pPr>
            <a:r>
              <a:rPr lang="en-US" sz="1200">
                <a:solidFill>
                  <a:schemeClr val="tx1"/>
                </a:solidFill>
              </a:rPr>
              <a:t> Launched 6/07</a:t>
            </a:r>
          </a:p>
        </p:txBody>
      </p:sp>
      <p:sp>
        <p:nvSpPr>
          <p:cNvPr id="657417" name="Text Box 25"/>
          <p:cNvSpPr txBox="1">
            <a:spLocks noChangeArrowheads="1"/>
          </p:cNvSpPr>
          <p:nvPr/>
        </p:nvSpPr>
        <p:spPr bwMode="auto">
          <a:xfrm>
            <a:off x="3746500" y="1524000"/>
            <a:ext cx="914400" cy="274638"/>
          </a:xfrm>
          <a:prstGeom prst="rect">
            <a:avLst/>
          </a:prstGeom>
          <a:solidFill>
            <a:srgbClr val="061F3F"/>
          </a:solidFill>
          <a:ln w="9525">
            <a:noFill/>
            <a:miter lim="800000"/>
            <a:headEnd/>
            <a:tailEnd/>
          </a:ln>
        </p:spPr>
        <p:txBody>
          <a:bodyPr>
            <a:spAutoFit/>
          </a:bodyPr>
          <a:lstStyle/>
          <a:p>
            <a:pPr algn="ctr">
              <a:spcBef>
                <a:spcPct val="50000"/>
              </a:spcBef>
            </a:pPr>
            <a:r>
              <a:rPr lang="en-US" sz="1200">
                <a:solidFill>
                  <a:schemeClr val="tx1"/>
                </a:solidFill>
              </a:rPr>
              <a:t>~57MM</a:t>
            </a:r>
          </a:p>
        </p:txBody>
      </p:sp>
      <p:sp>
        <p:nvSpPr>
          <p:cNvPr id="657418" name="Text Box 26"/>
          <p:cNvSpPr txBox="1">
            <a:spLocks noChangeArrowheads="1"/>
          </p:cNvSpPr>
          <p:nvPr/>
        </p:nvSpPr>
        <p:spPr bwMode="auto">
          <a:xfrm>
            <a:off x="3781425" y="3171825"/>
            <a:ext cx="762000" cy="274638"/>
          </a:xfrm>
          <a:prstGeom prst="rect">
            <a:avLst/>
          </a:prstGeom>
          <a:solidFill>
            <a:srgbClr val="061F3F"/>
          </a:solidFill>
          <a:ln w="9525">
            <a:noFill/>
            <a:miter lim="800000"/>
            <a:headEnd/>
            <a:tailEnd/>
          </a:ln>
        </p:spPr>
        <p:txBody>
          <a:bodyPr>
            <a:spAutoFit/>
          </a:bodyPr>
          <a:lstStyle/>
          <a:p>
            <a:pPr algn="ctr">
              <a:spcBef>
                <a:spcPct val="50000"/>
              </a:spcBef>
            </a:pPr>
            <a:r>
              <a:rPr lang="en-US" sz="1200">
                <a:solidFill>
                  <a:schemeClr val="tx1"/>
                </a:solidFill>
              </a:rPr>
              <a:t>~25MM</a:t>
            </a:r>
          </a:p>
        </p:txBody>
      </p:sp>
      <p:sp>
        <p:nvSpPr>
          <p:cNvPr id="657419" name="Text Box 27"/>
          <p:cNvSpPr txBox="1">
            <a:spLocks noChangeArrowheads="1"/>
          </p:cNvSpPr>
          <p:nvPr/>
        </p:nvSpPr>
        <p:spPr bwMode="auto">
          <a:xfrm>
            <a:off x="3714750" y="5057775"/>
            <a:ext cx="914400" cy="274638"/>
          </a:xfrm>
          <a:prstGeom prst="rect">
            <a:avLst/>
          </a:prstGeom>
          <a:solidFill>
            <a:srgbClr val="061F3F"/>
          </a:solidFill>
          <a:ln w="9525">
            <a:noFill/>
            <a:miter lim="800000"/>
            <a:headEnd/>
            <a:tailEnd/>
          </a:ln>
        </p:spPr>
        <p:txBody>
          <a:bodyPr>
            <a:spAutoFit/>
          </a:bodyPr>
          <a:lstStyle/>
          <a:p>
            <a:pPr algn="ctr">
              <a:spcBef>
                <a:spcPct val="50000"/>
              </a:spcBef>
            </a:pPr>
            <a:r>
              <a:rPr lang="en-US" sz="1200">
                <a:solidFill>
                  <a:schemeClr val="tx1"/>
                </a:solidFill>
              </a:rPr>
              <a:t>~7MM</a:t>
            </a:r>
          </a:p>
        </p:txBody>
      </p:sp>
      <p:sp>
        <p:nvSpPr>
          <p:cNvPr id="657420" name="Line 14"/>
          <p:cNvSpPr>
            <a:spLocks noChangeShapeType="1"/>
          </p:cNvSpPr>
          <p:nvPr/>
        </p:nvSpPr>
        <p:spPr bwMode="auto">
          <a:xfrm>
            <a:off x="4162425" y="3429000"/>
            <a:ext cx="0" cy="228600"/>
          </a:xfrm>
          <a:prstGeom prst="line">
            <a:avLst/>
          </a:prstGeom>
          <a:noFill/>
          <a:ln w="28575">
            <a:solidFill>
              <a:schemeClr val="tx1"/>
            </a:solidFill>
            <a:round/>
            <a:headEnd/>
            <a:tailEnd type="triangle" w="med" len="med"/>
          </a:ln>
        </p:spPr>
        <p:txBody>
          <a:bodyPr/>
          <a:lstStyle/>
          <a:p>
            <a:endParaRPr lang="en-US"/>
          </a:p>
        </p:txBody>
      </p:sp>
      <p:sp>
        <p:nvSpPr>
          <p:cNvPr id="657421" name="Line 15"/>
          <p:cNvSpPr>
            <a:spLocks noChangeShapeType="1"/>
          </p:cNvSpPr>
          <p:nvPr/>
        </p:nvSpPr>
        <p:spPr bwMode="auto">
          <a:xfrm>
            <a:off x="4162425" y="4419600"/>
            <a:ext cx="0" cy="228600"/>
          </a:xfrm>
          <a:prstGeom prst="line">
            <a:avLst/>
          </a:prstGeom>
          <a:noFill/>
          <a:ln w="28575">
            <a:solidFill>
              <a:schemeClr val="tx1"/>
            </a:solidFill>
            <a:round/>
            <a:headEnd/>
            <a:tailEnd type="triangle" w="med" len="med"/>
          </a:ln>
        </p:spPr>
        <p:txBody>
          <a:bodyPr/>
          <a:lstStyle/>
          <a:p>
            <a:endParaRPr lang="en-US"/>
          </a:p>
        </p:txBody>
      </p:sp>
      <p:sp>
        <p:nvSpPr>
          <p:cNvPr id="657422" name="Text Box 22"/>
          <p:cNvSpPr txBox="1">
            <a:spLocks noChangeArrowheads="1"/>
          </p:cNvSpPr>
          <p:nvPr/>
        </p:nvSpPr>
        <p:spPr bwMode="auto">
          <a:xfrm>
            <a:off x="4667250" y="1676400"/>
            <a:ext cx="1962150" cy="823913"/>
          </a:xfrm>
          <a:prstGeom prst="rect">
            <a:avLst/>
          </a:prstGeom>
          <a:solidFill>
            <a:srgbClr val="061F3F"/>
          </a:solidFill>
          <a:ln w="9525">
            <a:noFill/>
            <a:miter lim="800000"/>
            <a:headEnd/>
            <a:tailEnd/>
          </a:ln>
        </p:spPr>
        <p:txBody>
          <a:bodyPr>
            <a:spAutoFit/>
          </a:bodyPr>
          <a:lstStyle/>
          <a:p>
            <a:pPr algn="ctr">
              <a:spcBef>
                <a:spcPct val="50000"/>
              </a:spcBef>
            </a:pPr>
            <a:r>
              <a:rPr lang="en-US" sz="1200" i="1">
                <a:solidFill>
                  <a:schemeClr val="tx1"/>
                </a:solidFill>
              </a:rPr>
              <a:t>Desktop Internet</a:t>
            </a:r>
          </a:p>
          <a:p>
            <a:pPr algn="ctr">
              <a:spcBef>
                <a:spcPct val="50000"/>
              </a:spcBef>
            </a:pPr>
            <a:r>
              <a:rPr lang="en-US" sz="1200">
                <a:solidFill>
                  <a:schemeClr val="hlink"/>
                </a:solidFill>
              </a:rPr>
              <a:t>Netscape*</a:t>
            </a:r>
          </a:p>
          <a:p>
            <a:pPr algn="ctr">
              <a:spcBef>
                <a:spcPct val="50000"/>
              </a:spcBef>
            </a:pPr>
            <a:r>
              <a:rPr lang="en-US" sz="1200">
                <a:solidFill>
                  <a:schemeClr val="tx1"/>
                </a:solidFill>
              </a:rPr>
              <a:t>Launched 12/94</a:t>
            </a:r>
          </a:p>
        </p:txBody>
      </p:sp>
      <p:sp>
        <p:nvSpPr>
          <p:cNvPr id="657423" name="Text Box 27"/>
          <p:cNvSpPr txBox="1">
            <a:spLocks noChangeArrowheads="1"/>
          </p:cNvSpPr>
          <p:nvPr/>
        </p:nvSpPr>
        <p:spPr bwMode="auto">
          <a:xfrm>
            <a:off x="3810000" y="4191000"/>
            <a:ext cx="762000" cy="274638"/>
          </a:xfrm>
          <a:prstGeom prst="rect">
            <a:avLst/>
          </a:prstGeom>
          <a:solidFill>
            <a:srgbClr val="061F3F"/>
          </a:solidFill>
          <a:ln w="9525">
            <a:noFill/>
            <a:miter lim="800000"/>
            <a:headEnd/>
            <a:tailEnd/>
          </a:ln>
        </p:spPr>
        <p:txBody>
          <a:bodyPr>
            <a:spAutoFit/>
          </a:bodyPr>
          <a:lstStyle/>
          <a:p>
            <a:pPr algn="ctr">
              <a:spcBef>
                <a:spcPct val="50000"/>
              </a:spcBef>
            </a:pPr>
            <a:r>
              <a:rPr lang="en-US" sz="1200">
                <a:solidFill>
                  <a:schemeClr val="tx1"/>
                </a:solidFill>
              </a:rPr>
              <a:t>~11MM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1" name="Title 1"/>
          <p:cNvSpPr>
            <a:spLocks noGrp="1"/>
          </p:cNvSpPr>
          <p:nvPr>
            <p:ph type="title" idx="4294967295"/>
          </p:nvPr>
        </p:nvSpPr>
        <p:spPr>
          <a:xfrm>
            <a:off x="0" y="71438"/>
            <a:ext cx="9144000" cy="723900"/>
          </a:xfrm>
        </p:spPr>
        <p:txBody>
          <a:bodyPr/>
          <a:lstStyle/>
          <a:p>
            <a:pPr algn="ctr"/>
            <a:r>
              <a:rPr lang="en-US" smtClean="0">
                <a:solidFill>
                  <a:schemeClr val="accent1"/>
                </a:solidFill>
              </a:rPr>
              <a:t>Real-Time Wireless Remote Controls Everywhere</a:t>
            </a:r>
            <a:r>
              <a:rPr lang="en-US" sz="2100" smtClean="0">
                <a:solidFill>
                  <a:schemeClr val="accent1"/>
                </a:solidFill>
              </a:rPr>
              <a:t/>
            </a:r>
            <a:br>
              <a:rPr lang="en-US" sz="2100" smtClean="0">
                <a:solidFill>
                  <a:schemeClr val="accent1"/>
                </a:solidFill>
              </a:rPr>
            </a:br>
            <a:r>
              <a:rPr lang="en-US" sz="2000" smtClean="0">
                <a:solidFill>
                  <a:schemeClr val="accent1"/>
                </a:solidFill>
              </a:rPr>
              <a:t>Number / Types of Cloud-Based Mobile Connected Devices Growing Rapidly</a:t>
            </a:r>
          </a:p>
        </p:txBody>
      </p:sp>
      <p:sp>
        <p:nvSpPr>
          <p:cNvPr id="660482" name="Content Placeholder 2"/>
          <p:cNvSpPr>
            <a:spLocks noGrp="1"/>
          </p:cNvSpPr>
          <p:nvPr>
            <p:ph idx="4294967295"/>
          </p:nvPr>
        </p:nvSpPr>
        <p:spPr>
          <a:xfrm>
            <a:off x="1281113" y="1295400"/>
            <a:ext cx="7862887" cy="4573588"/>
          </a:xfrm>
        </p:spPr>
        <p:txBody>
          <a:bodyPr/>
          <a:lstStyle/>
          <a:p>
            <a:pPr>
              <a:lnSpc>
                <a:spcPct val="140000"/>
              </a:lnSpc>
            </a:pPr>
            <a:r>
              <a:rPr lang="en-US" sz="1900" b="1" smtClean="0">
                <a:solidFill>
                  <a:schemeClr val="accent1"/>
                </a:solidFill>
                <a:latin typeface="Arial" charset="0"/>
              </a:rPr>
              <a:t>GPS</a:t>
            </a:r>
            <a:r>
              <a:rPr lang="en-US" sz="1900" smtClean="0">
                <a:latin typeface="Arial" charset="0"/>
              </a:rPr>
              <a:t> – 421MM+ chipsets sold in 2008E, </a:t>
            </a:r>
            <a:r>
              <a:rPr lang="en-US" sz="1900" smtClean="0">
                <a:solidFill>
                  <a:schemeClr val="accent1"/>
                </a:solidFill>
                <a:latin typeface="Arial" charset="0"/>
              </a:rPr>
              <a:t>+57% Y/Y</a:t>
            </a:r>
            <a:r>
              <a:rPr lang="en-US" sz="1900" smtClean="0">
                <a:latin typeface="Arial" charset="0"/>
              </a:rPr>
              <a:t>; Cell Phones / PDAs = 60% of GPS shipments</a:t>
            </a:r>
            <a:endParaRPr lang="en-US" sz="1900" b="1" smtClean="0">
              <a:solidFill>
                <a:schemeClr val="accent1"/>
              </a:solidFill>
              <a:latin typeface="Arial" charset="0"/>
            </a:endParaRPr>
          </a:p>
          <a:p>
            <a:pPr>
              <a:lnSpc>
                <a:spcPct val="140000"/>
              </a:lnSpc>
            </a:pPr>
            <a:r>
              <a:rPr lang="en-US" sz="1900" b="1" smtClean="0">
                <a:solidFill>
                  <a:schemeClr val="accent1"/>
                </a:solidFill>
                <a:latin typeface="Arial" charset="0"/>
              </a:rPr>
              <a:t>3G</a:t>
            </a:r>
            <a:r>
              <a:rPr lang="en-US" sz="1900" smtClean="0">
                <a:latin typeface="Arial" charset="0"/>
              </a:rPr>
              <a:t> – 490MM global users, </a:t>
            </a:r>
            <a:r>
              <a:rPr lang="en-US" sz="1900" smtClean="0">
                <a:solidFill>
                  <a:schemeClr val="accent1"/>
                </a:solidFill>
                <a:latin typeface="Arial" charset="0"/>
              </a:rPr>
              <a:t>+45% Y/Y</a:t>
            </a:r>
            <a:r>
              <a:rPr lang="en-US" sz="1900" smtClean="0">
                <a:latin typeface="Arial" charset="0"/>
              </a:rPr>
              <a:t> in CQ2, &gt;12% mobile user penetration, rising to 44% by 2013E…Japan / W. Europe / USA already &gt;30% penetration.</a:t>
            </a:r>
          </a:p>
          <a:p>
            <a:pPr>
              <a:lnSpc>
                <a:spcPct val="140000"/>
              </a:lnSpc>
            </a:pPr>
            <a:r>
              <a:rPr lang="en-US" sz="1900" b="1" smtClean="0">
                <a:solidFill>
                  <a:schemeClr val="accent1"/>
                </a:solidFill>
                <a:latin typeface="Arial" charset="0"/>
              </a:rPr>
              <a:t>Wi-Fi</a:t>
            </a:r>
            <a:r>
              <a:rPr lang="en-US" sz="1900" b="1" smtClean="0">
                <a:latin typeface="Arial" charset="0"/>
              </a:rPr>
              <a:t> </a:t>
            </a:r>
            <a:r>
              <a:rPr lang="en-US" sz="1900" smtClean="0">
                <a:latin typeface="Arial" charset="0"/>
              </a:rPr>
              <a:t>– 319MM chipsets sold in 2008E, </a:t>
            </a:r>
            <a:r>
              <a:rPr lang="en-US" sz="1900" smtClean="0">
                <a:solidFill>
                  <a:schemeClr val="accent1"/>
                </a:solidFill>
                <a:latin typeface="Arial" charset="0"/>
              </a:rPr>
              <a:t>+42%Y/Y</a:t>
            </a:r>
            <a:r>
              <a:rPr lang="en-US" sz="1900" smtClean="0">
                <a:latin typeface="Arial" charset="0"/>
              </a:rPr>
              <a:t> with 862MM installed base; ~60% of iPhone / iTouch usage may be on Wi-Fi, providing crucial (~10x faster) offload to stressed 3G networks</a:t>
            </a:r>
          </a:p>
          <a:p>
            <a:pPr>
              <a:lnSpc>
                <a:spcPct val="140000"/>
              </a:lnSpc>
            </a:pPr>
            <a:r>
              <a:rPr lang="en-US" sz="1900" b="1" smtClean="0">
                <a:solidFill>
                  <a:schemeClr val="accent1"/>
                </a:solidFill>
                <a:latin typeface="Arial" charset="0"/>
              </a:rPr>
              <a:t>Bluetooth</a:t>
            </a:r>
            <a:r>
              <a:rPr lang="en-US" sz="1900" smtClean="0">
                <a:latin typeface="Arial" charset="0"/>
              </a:rPr>
              <a:t> – 1.3B Bluetooth-enabled units shipped in 2008, </a:t>
            </a:r>
            <a:r>
              <a:rPr lang="en-US" sz="1900" smtClean="0">
                <a:solidFill>
                  <a:schemeClr val="accent1"/>
                </a:solidFill>
                <a:latin typeface="Arial" charset="0"/>
              </a:rPr>
              <a:t>+45% Y/Y</a:t>
            </a:r>
            <a:r>
              <a:rPr lang="en-US" sz="1900" smtClean="0">
                <a:latin typeface="Arial" charset="0"/>
              </a:rPr>
              <a:t>; 2B+ Bluetooth devices in use</a:t>
            </a:r>
          </a:p>
        </p:txBody>
      </p:sp>
      <p:sp>
        <p:nvSpPr>
          <p:cNvPr id="660483" name="Text Box 8"/>
          <p:cNvSpPr txBox="1">
            <a:spLocks noChangeArrowheads="1"/>
          </p:cNvSpPr>
          <p:nvPr/>
        </p:nvSpPr>
        <p:spPr bwMode="auto">
          <a:xfrm>
            <a:off x="1981200" y="6248400"/>
            <a:ext cx="6715125" cy="209550"/>
          </a:xfrm>
          <a:prstGeom prst="rect">
            <a:avLst/>
          </a:prstGeom>
          <a:noFill/>
          <a:ln w="9525" algn="ctr">
            <a:noFill/>
            <a:miter lim="800000"/>
            <a:headEnd/>
            <a:tailEnd/>
          </a:ln>
        </p:spPr>
        <p:txBody>
          <a:bodyPr/>
          <a:lstStyle/>
          <a:p>
            <a:pPr algn="r"/>
            <a:r>
              <a:rPr lang="en-US" sz="900" b="0" i="1">
                <a:solidFill>
                  <a:schemeClr val="tx1"/>
                </a:solidFill>
              </a:rPr>
              <a:t>Source: 3G subscribers data per Informa, Wi-Fi usage estimates per AdMob, Wi-Fi shipments by Wi-Fi Alliance; installed base per iSuppli, assuming 4-yr replacement cycle; Bluetooth shipment per iSuppli, installed base per The Bluetooth Special Interest Group; GPS shipment per Future Horizons. </a:t>
            </a:r>
          </a:p>
        </p:txBody>
      </p:sp>
      <p:sp>
        <p:nvSpPr>
          <p:cNvPr id="66048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9DC0655-6627-45DC-8A63-C18C2995AC6B}" type="slidenum">
              <a:rPr lang="en-US" sz="1000" b="0">
                <a:solidFill>
                  <a:schemeClr val="tx1"/>
                </a:solidFill>
              </a:rPr>
              <a:pPr algn="r" defTabSz="1019175" eaLnBrk="0" hangingPunct="0"/>
              <a:t>34</a:t>
            </a:fld>
            <a:endParaRPr lang="en-US" sz="1000" b="0">
              <a:solidFill>
                <a:schemeClr val="tx1"/>
              </a:solidFill>
            </a:endParaRPr>
          </a:p>
        </p:txBody>
      </p:sp>
      <p:pic>
        <p:nvPicPr>
          <p:cNvPr id="660485" name="Picture 4"/>
          <p:cNvPicPr>
            <a:picLocks noChangeAspect="1" noChangeArrowheads="1"/>
          </p:cNvPicPr>
          <p:nvPr/>
        </p:nvPicPr>
        <p:blipFill>
          <a:blip r:embed="rId2"/>
          <a:srcRect/>
          <a:stretch>
            <a:fillRect/>
          </a:stretch>
        </p:blipFill>
        <p:spPr bwMode="auto">
          <a:xfrm>
            <a:off x="304800" y="1438275"/>
            <a:ext cx="974725" cy="981075"/>
          </a:xfrm>
          <a:prstGeom prst="rect">
            <a:avLst/>
          </a:prstGeom>
          <a:noFill/>
          <a:ln w="9525">
            <a:noFill/>
            <a:miter lim="800000"/>
            <a:headEnd/>
            <a:tailEnd/>
          </a:ln>
        </p:spPr>
      </p:pic>
      <p:pic>
        <p:nvPicPr>
          <p:cNvPr id="660486" name="Picture 5"/>
          <p:cNvPicPr>
            <a:picLocks noChangeAspect="1" noChangeArrowheads="1"/>
          </p:cNvPicPr>
          <p:nvPr/>
        </p:nvPicPr>
        <p:blipFill>
          <a:blip r:embed="rId3"/>
          <a:srcRect/>
          <a:stretch>
            <a:fillRect/>
          </a:stretch>
        </p:blipFill>
        <p:spPr bwMode="auto">
          <a:xfrm>
            <a:off x="304800" y="2530475"/>
            <a:ext cx="974725" cy="974725"/>
          </a:xfrm>
          <a:prstGeom prst="rect">
            <a:avLst/>
          </a:prstGeom>
          <a:noFill/>
          <a:ln w="9525">
            <a:noFill/>
            <a:miter lim="800000"/>
            <a:headEnd/>
            <a:tailEnd/>
          </a:ln>
        </p:spPr>
      </p:pic>
      <p:pic>
        <p:nvPicPr>
          <p:cNvPr id="660487" name="Picture 6"/>
          <p:cNvPicPr>
            <a:picLocks noChangeAspect="1" noChangeArrowheads="1"/>
          </p:cNvPicPr>
          <p:nvPr/>
        </p:nvPicPr>
        <p:blipFill>
          <a:blip r:embed="rId4"/>
          <a:srcRect/>
          <a:stretch>
            <a:fillRect/>
          </a:stretch>
        </p:blipFill>
        <p:spPr bwMode="auto">
          <a:xfrm>
            <a:off x="304800" y="3730625"/>
            <a:ext cx="969963" cy="974725"/>
          </a:xfrm>
          <a:prstGeom prst="rect">
            <a:avLst/>
          </a:prstGeom>
          <a:noFill/>
          <a:ln w="9525">
            <a:noFill/>
            <a:miter lim="800000"/>
            <a:headEnd/>
            <a:tailEnd/>
          </a:ln>
        </p:spPr>
      </p:pic>
      <p:pic>
        <p:nvPicPr>
          <p:cNvPr id="606212" name="Picture 12"/>
          <p:cNvPicPr>
            <a:picLocks noChangeAspect="1" noChangeArrowheads="1"/>
          </p:cNvPicPr>
          <p:nvPr/>
        </p:nvPicPr>
        <p:blipFill>
          <a:blip r:embed="rId5"/>
          <a:srcRect/>
          <a:stretch>
            <a:fillRect/>
          </a:stretch>
        </p:blipFill>
        <p:spPr bwMode="auto">
          <a:xfrm>
            <a:off x="310959" y="4903310"/>
            <a:ext cx="957930" cy="957931"/>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8442" name="Object 10"/>
          <p:cNvGraphicFramePr>
            <a:graphicFrameLocks noChangeAspect="1"/>
          </p:cNvGraphicFramePr>
          <p:nvPr/>
        </p:nvGraphicFramePr>
        <p:xfrm>
          <a:off x="466725" y="1371600"/>
          <a:ext cx="8124825" cy="4819650"/>
        </p:xfrm>
        <a:graphic>
          <a:graphicData uri="http://schemas.openxmlformats.org/presentationml/2006/ole">
            <p:oleObj spid="_x0000_s658442" name="Chart" r:id="rId3" imgW="8124749" imgH="4819579" progId="MSGraph.Chart.8">
              <p:embed followColorScheme="full"/>
            </p:oleObj>
          </a:graphicData>
        </a:graphic>
      </p:graphicFrame>
      <p:sp>
        <p:nvSpPr>
          <p:cNvPr id="658443" name="Rectangle 2"/>
          <p:cNvSpPr>
            <a:spLocks noGrp="1" noChangeArrowheads="1"/>
          </p:cNvSpPr>
          <p:nvPr>
            <p:ph type="title" idx="4294967295"/>
          </p:nvPr>
        </p:nvSpPr>
        <p:spPr>
          <a:xfrm>
            <a:off x="173038" y="87313"/>
            <a:ext cx="8791575" cy="750887"/>
          </a:xfrm>
        </p:spPr>
        <p:txBody>
          <a:bodyPr/>
          <a:lstStyle/>
          <a:p>
            <a:pPr algn="ctr"/>
            <a:r>
              <a:rPr lang="en-US" smtClean="0">
                <a:solidFill>
                  <a:schemeClr val="accent1"/>
                </a:solidFill>
              </a:rPr>
              <a:t>Global 3G Subscribers – Wireless Broadband</a:t>
            </a:r>
            <a:r>
              <a:rPr lang="en-US" sz="3000" smtClean="0">
                <a:solidFill>
                  <a:schemeClr val="accent1"/>
                </a:solidFill>
              </a:rPr>
              <a:t/>
            </a:r>
            <a:br>
              <a:rPr lang="en-US" sz="3000" smtClean="0">
                <a:solidFill>
                  <a:schemeClr val="accent1"/>
                </a:solidFill>
              </a:rPr>
            </a:br>
            <a:r>
              <a:rPr lang="en-US" sz="2200" smtClean="0">
                <a:solidFill>
                  <a:schemeClr val="accent1"/>
                </a:solidFill>
              </a:rPr>
              <a:t>2010E Inflection Point, Penetration &gt;20%</a:t>
            </a:r>
          </a:p>
        </p:txBody>
      </p:sp>
      <p:sp>
        <p:nvSpPr>
          <p:cNvPr id="658444" name="Text Box 8"/>
          <p:cNvSpPr txBox="1">
            <a:spLocks noChangeArrowheads="1"/>
          </p:cNvSpPr>
          <p:nvPr/>
        </p:nvSpPr>
        <p:spPr bwMode="auto">
          <a:xfrm>
            <a:off x="1743075" y="6353175"/>
            <a:ext cx="7010400" cy="228600"/>
          </a:xfrm>
          <a:prstGeom prst="rect">
            <a:avLst/>
          </a:prstGeom>
          <a:noFill/>
          <a:ln w="9525">
            <a:noFill/>
            <a:miter lim="800000"/>
            <a:headEnd/>
            <a:tailEnd/>
          </a:ln>
        </p:spPr>
        <p:txBody>
          <a:bodyPr/>
          <a:lstStyle/>
          <a:p>
            <a:pPr algn="r"/>
            <a:r>
              <a:rPr lang="en-US" sz="900" b="0" i="1">
                <a:solidFill>
                  <a:schemeClr val="tx1"/>
                </a:solidFill>
              </a:rPr>
              <a:t>Note: 3G+ technologies include WCDMA, HSPA, TD-SCDMA, 1xEV-DO, LTE and WiMax.</a:t>
            </a:r>
          </a:p>
          <a:p>
            <a:pPr algn="r"/>
            <a:r>
              <a:rPr lang="en-US" sz="900" b="0" i="1">
                <a:solidFill>
                  <a:schemeClr val="tx1"/>
                </a:solidFill>
              </a:rPr>
              <a:t>Source: Ovum, Morgan Stanley Research.</a:t>
            </a:r>
          </a:p>
        </p:txBody>
      </p:sp>
      <p:sp>
        <p:nvSpPr>
          <p:cNvPr id="658445" name="Rectangle 6"/>
          <p:cNvSpPr>
            <a:spLocks noChangeArrowheads="1"/>
          </p:cNvSpPr>
          <p:nvPr/>
        </p:nvSpPr>
        <p:spPr bwMode="auto">
          <a:xfrm>
            <a:off x="3771900" y="3009900"/>
            <a:ext cx="771525" cy="2797175"/>
          </a:xfrm>
          <a:prstGeom prst="rect">
            <a:avLst/>
          </a:prstGeom>
          <a:noFill/>
          <a:ln w="28575" algn="ctr">
            <a:solidFill>
              <a:schemeClr val="accent1"/>
            </a:solidFill>
            <a:prstDash val="dash"/>
            <a:miter lim="800000"/>
            <a:headEnd/>
            <a:tailEnd/>
          </a:ln>
        </p:spPr>
        <p:txBody>
          <a:bodyPr wrap="none" anchor="ctr"/>
          <a:lstStyle/>
          <a:p>
            <a:pPr algn="ctr" eaLnBrk="0" hangingPunct="0">
              <a:lnSpc>
                <a:spcPct val="90000"/>
              </a:lnSpc>
            </a:pPr>
            <a:endParaRPr lang="en-US"/>
          </a:p>
        </p:txBody>
      </p:sp>
      <p:sp>
        <p:nvSpPr>
          <p:cNvPr id="658446" name="Text Box 5"/>
          <p:cNvSpPr txBox="1">
            <a:spLocks noChangeArrowheads="1"/>
          </p:cNvSpPr>
          <p:nvPr/>
        </p:nvSpPr>
        <p:spPr bwMode="auto">
          <a:xfrm>
            <a:off x="2743200" y="1524000"/>
            <a:ext cx="2820988" cy="730250"/>
          </a:xfrm>
          <a:prstGeom prst="rect">
            <a:avLst/>
          </a:prstGeom>
          <a:noFill/>
          <a:ln w="9525">
            <a:noFill/>
            <a:miter lim="800000"/>
            <a:headEnd/>
            <a:tailEnd/>
          </a:ln>
        </p:spPr>
        <p:txBody>
          <a:bodyPr>
            <a:spAutoFit/>
          </a:bodyPr>
          <a:lstStyle/>
          <a:p>
            <a:pPr algn="ctr"/>
            <a:r>
              <a:rPr lang="en-US">
                <a:solidFill>
                  <a:schemeClr val="accent1"/>
                </a:solidFill>
              </a:rPr>
              <a:t>2010E: Inflection Point</a:t>
            </a:r>
          </a:p>
          <a:p>
            <a:pPr algn="ctr"/>
            <a:r>
              <a:rPr lang="en-US">
                <a:solidFill>
                  <a:schemeClr val="tx1"/>
                </a:solidFill>
              </a:rPr>
              <a:t>3G+ Penetration Reaches Sweet Spot</a:t>
            </a:r>
          </a:p>
        </p:txBody>
      </p:sp>
      <p:sp>
        <p:nvSpPr>
          <p:cNvPr id="658447" name="Line 6"/>
          <p:cNvSpPr>
            <a:spLocks noChangeShapeType="1"/>
          </p:cNvSpPr>
          <p:nvPr/>
        </p:nvSpPr>
        <p:spPr bwMode="auto">
          <a:xfrm>
            <a:off x="4191000" y="2362200"/>
            <a:ext cx="1588" cy="457200"/>
          </a:xfrm>
          <a:prstGeom prst="line">
            <a:avLst/>
          </a:prstGeom>
          <a:noFill/>
          <a:ln w="38100">
            <a:solidFill>
              <a:schemeClr val="tx1"/>
            </a:solidFill>
            <a:round/>
            <a:headEnd/>
            <a:tailEnd type="triangle" w="med" len="med"/>
          </a:ln>
        </p:spPr>
        <p:txBody>
          <a:bodyPr/>
          <a:lstStyle/>
          <a:p>
            <a:endParaRPr lang="en-US"/>
          </a:p>
        </p:txBody>
      </p:sp>
      <p:sp>
        <p:nvSpPr>
          <p:cNvPr id="658448" name="Text Box 5"/>
          <p:cNvSpPr txBox="1">
            <a:spLocks noChangeArrowheads="1"/>
          </p:cNvSpPr>
          <p:nvPr/>
        </p:nvSpPr>
        <p:spPr bwMode="auto">
          <a:xfrm>
            <a:off x="2270125" y="1011238"/>
            <a:ext cx="4602163" cy="284162"/>
          </a:xfrm>
          <a:prstGeom prst="rect">
            <a:avLst/>
          </a:prstGeom>
          <a:noFill/>
          <a:ln w="88900" algn="ctr">
            <a:noFill/>
            <a:miter lim="800000"/>
            <a:headEnd/>
            <a:tailEnd/>
          </a:ln>
        </p:spPr>
        <p:txBody>
          <a:bodyPr wrap="none">
            <a:spAutoFit/>
          </a:bodyPr>
          <a:lstStyle/>
          <a:p>
            <a:pPr algn="ctr" eaLnBrk="0" hangingPunct="0">
              <a:lnSpc>
                <a:spcPct val="90000"/>
              </a:lnSpc>
            </a:pPr>
            <a:r>
              <a:rPr lang="en-US">
                <a:solidFill>
                  <a:schemeClr val="accent1"/>
                </a:solidFill>
              </a:rPr>
              <a:t>Global 3G+ Subscribers &amp; Penetration, 2007 – 2014E</a:t>
            </a:r>
          </a:p>
        </p:txBody>
      </p:sp>
      <p:sp>
        <p:nvSpPr>
          <p:cNvPr id="65844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139C202-945A-4A7A-AA69-52228FD07D9F}" type="slidenum">
              <a:rPr lang="en-US" sz="1000" b="0">
                <a:solidFill>
                  <a:schemeClr val="tx1"/>
                </a:solidFill>
              </a:rPr>
              <a:pPr algn="r" defTabSz="1019175" eaLnBrk="0" hangingPunct="0"/>
              <a:t>35</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5" name="Rectangle 2"/>
          <p:cNvSpPr>
            <a:spLocks noGrp="1" noChangeArrowheads="1"/>
          </p:cNvSpPr>
          <p:nvPr>
            <p:ph type="title" idx="4294967295"/>
          </p:nvPr>
        </p:nvSpPr>
        <p:spPr>
          <a:xfrm>
            <a:off x="153988" y="128588"/>
            <a:ext cx="8791575" cy="757237"/>
          </a:xfrm>
        </p:spPr>
        <p:txBody>
          <a:bodyPr/>
          <a:lstStyle/>
          <a:p>
            <a:pPr algn="ctr"/>
            <a:r>
              <a:rPr lang="en-US" smtClean="0">
                <a:solidFill>
                  <a:schemeClr val="accent1"/>
                </a:solidFill>
              </a:rPr>
              <a:t>Location-Based Services</a:t>
            </a:r>
            <a:br>
              <a:rPr lang="en-US" smtClean="0">
                <a:solidFill>
                  <a:schemeClr val="accent1"/>
                </a:solidFill>
              </a:rPr>
            </a:br>
            <a:r>
              <a:rPr lang="en-US" sz="2200" smtClean="0">
                <a:solidFill>
                  <a:schemeClr val="accent1"/>
                </a:solidFill>
              </a:rPr>
              <a:t>Key to Mobile Internet ‘Secret Sauce’</a:t>
            </a:r>
          </a:p>
        </p:txBody>
      </p:sp>
      <p:sp>
        <p:nvSpPr>
          <p:cNvPr id="661506" name="Rectangle 3"/>
          <p:cNvSpPr>
            <a:spLocks noGrp="1" noChangeArrowheads="1"/>
          </p:cNvSpPr>
          <p:nvPr>
            <p:ph type="body" idx="4294967295"/>
          </p:nvPr>
        </p:nvSpPr>
        <p:spPr>
          <a:xfrm>
            <a:off x="214313" y="1644650"/>
            <a:ext cx="8701087" cy="4213225"/>
          </a:xfrm>
        </p:spPr>
        <p:txBody>
          <a:bodyPr/>
          <a:lstStyle/>
          <a:p>
            <a:pPr>
              <a:lnSpc>
                <a:spcPct val="130000"/>
              </a:lnSpc>
              <a:buFont typeface="Symbol" pitchFamily="18" charset="2"/>
              <a:buNone/>
            </a:pPr>
            <a:r>
              <a:rPr lang="en-US" sz="2000" smtClean="0">
                <a:latin typeface="Arial" charset="0"/>
              </a:rPr>
              <a:t>	</a:t>
            </a:r>
            <a:r>
              <a:rPr lang="en-US" sz="2000" i="1" smtClean="0">
                <a:latin typeface="Arial" charset="0"/>
              </a:rPr>
              <a:t>Thanks to the iPhone 3G and, to a lesser extent, Google’s Android phone, millions of people are now walking around with a gizmo in their pocket that not only knows where they are but also plugs into the Internet to share that info, merge it with online databases, and find out what – and who – is in the immediate vicinity…Simply put, </a:t>
            </a:r>
            <a:r>
              <a:rPr lang="en-US" sz="2000" b="1" i="1" smtClean="0">
                <a:solidFill>
                  <a:schemeClr val="accent1"/>
                </a:solidFill>
                <a:latin typeface="Arial" charset="0"/>
              </a:rPr>
              <a:t>location changes everything</a:t>
            </a:r>
            <a:r>
              <a:rPr lang="en-US" sz="2000" i="1" smtClean="0">
                <a:latin typeface="Arial" charset="0"/>
              </a:rPr>
              <a:t>. This one input – our coordinates – has the potential to change all the outputs. Where we shop, who we talk to, what we read, what we search for, where we go – they all change once we merge location and the Web.</a:t>
            </a:r>
          </a:p>
          <a:p>
            <a:pPr>
              <a:lnSpc>
                <a:spcPct val="130000"/>
              </a:lnSpc>
              <a:buFont typeface="Symbol" pitchFamily="18" charset="2"/>
              <a:buNone/>
            </a:pPr>
            <a:r>
              <a:rPr lang="en-US" sz="2000" i="1" smtClean="0">
                <a:latin typeface="Arial" charset="0"/>
              </a:rPr>
              <a:t>	</a:t>
            </a:r>
            <a:r>
              <a:rPr lang="en-US" sz="2000" smtClean="0">
                <a:latin typeface="Arial" charset="0"/>
              </a:rPr>
              <a:t>			     – </a:t>
            </a:r>
            <a:r>
              <a:rPr lang="en-US" sz="2000" i="1" smtClean="0">
                <a:latin typeface="Arial" charset="0"/>
              </a:rPr>
              <a:t>Mathew Honan, WIRED magazine, 1/19/09</a:t>
            </a:r>
          </a:p>
        </p:txBody>
      </p:sp>
      <p:sp>
        <p:nvSpPr>
          <p:cNvPr id="66150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BA8F955-51B6-4D0E-9897-BF776C0D24FB}" type="slidenum">
              <a:rPr lang="en-US" sz="1000" b="0">
                <a:solidFill>
                  <a:schemeClr val="tx1"/>
                </a:solidFill>
              </a:rPr>
              <a:pPr algn="r" defTabSz="1019175" eaLnBrk="0" hangingPunct="0"/>
              <a:t>36</a:t>
            </a:fld>
            <a:endParaRPr lang="en-US" sz="1000" b="0">
              <a:solidFill>
                <a:schemeClr val="tx1"/>
              </a:solidFill>
            </a:endParaRPr>
          </a:p>
        </p:txBody>
      </p:sp>
      <p:sp>
        <p:nvSpPr>
          <p:cNvPr id="661508" name="Text Box 6"/>
          <p:cNvSpPr txBox="1">
            <a:spLocks noChangeArrowheads="1"/>
          </p:cNvSpPr>
          <p:nvPr/>
        </p:nvSpPr>
        <p:spPr bwMode="auto">
          <a:xfrm>
            <a:off x="285750" y="6457950"/>
            <a:ext cx="8456613" cy="203200"/>
          </a:xfrm>
          <a:prstGeom prst="rect">
            <a:avLst/>
          </a:prstGeom>
          <a:noFill/>
          <a:ln w="9525" algn="ctr">
            <a:noFill/>
            <a:miter lim="800000"/>
            <a:headEnd/>
            <a:tailEnd/>
          </a:ln>
        </p:spPr>
        <p:txBody>
          <a:bodyPr/>
          <a:lstStyle/>
          <a:p>
            <a:pPr algn="r"/>
            <a:r>
              <a:rPr lang="en-US" sz="900" b="0" i="1">
                <a:solidFill>
                  <a:schemeClr val="tx1"/>
                </a:solidFill>
              </a:rPr>
              <a:t>Source: WIRED magazine.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Rectangle 2"/>
          <p:cNvSpPr>
            <a:spLocks noGrp="1" noChangeArrowheads="1"/>
          </p:cNvSpPr>
          <p:nvPr>
            <p:ph type="title" idx="4294967295"/>
          </p:nvPr>
        </p:nvSpPr>
        <p:spPr>
          <a:xfrm>
            <a:off x="173038" y="114300"/>
            <a:ext cx="8791575" cy="750888"/>
          </a:xfrm>
        </p:spPr>
        <p:txBody>
          <a:bodyPr/>
          <a:lstStyle/>
          <a:p>
            <a:pPr algn="ctr"/>
            <a:r>
              <a:rPr lang="en-US" smtClean="0">
                <a:solidFill>
                  <a:schemeClr val="accent1"/>
                </a:solidFill>
              </a:rPr>
              <a:t>Key Theme # 2</a:t>
            </a:r>
            <a:br>
              <a:rPr lang="en-US" smtClean="0">
                <a:solidFill>
                  <a:schemeClr val="accent1"/>
                </a:solidFill>
              </a:rPr>
            </a:br>
            <a:r>
              <a:rPr lang="en-US" sz="2200" smtClean="0">
                <a:solidFill>
                  <a:schemeClr val="accent1"/>
                </a:solidFill>
              </a:rPr>
              <a:t>Apple Mobile Share Should Surprise on Upside Near Term</a:t>
            </a:r>
            <a:endParaRPr lang="en-US" sz="2000" smtClean="0">
              <a:solidFill>
                <a:schemeClr val="accent1"/>
              </a:solidFill>
            </a:endParaRPr>
          </a:p>
        </p:txBody>
      </p:sp>
      <p:sp>
        <p:nvSpPr>
          <p:cNvPr id="662530" name="Rectangle 3"/>
          <p:cNvSpPr>
            <a:spLocks noGrp="1" noChangeArrowheads="1"/>
          </p:cNvSpPr>
          <p:nvPr>
            <p:ph type="body" idx="4294967295"/>
          </p:nvPr>
        </p:nvSpPr>
        <p:spPr>
          <a:xfrm>
            <a:off x="180975" y="1676400"/>
            <a:ext cx="8701088" cy="4240213"/>
          </a:xfrm>
        </p:spPr>
        <p:txBody>
          <a:bodyPr/>
          <a:lstStyle/>
          <a:p>
            <a:pPr marL="342900" indent="-342900">
              <a:lnSpc>
                <a:spcPct val="140000"/>
              </a:lnSpc>
              <a:buClr>
                <a:schemeClr val="accent1"/>
              </a:buClr>
              <a:buFont typeface="Symbol" pitchFamily="18" charset="2"/>
              <a:buNone/>
            </a:pPr>
            <a:r>
              <a:rPr lang="en-US" sz="2000" smtClean="0">
                <a:solidFill>
                  <a:srgbClr val="F6C54C"/>
                </a:solidFill>
                <a:latin typeface="Arial" charset="0"/>
                <a:cs typeface="Arial" charset="0"/>
              </a:rPr>
              <a:t>	</a:t>
            </a:r>
            <a:r>
              <a:rPr lang="en-US" sz="2000" b="1" smtClean="0">
                <a:solidFill>
                  <a:srgbClr val="F6C54C"/>
                </a:solidFill>
                <a:latin typeface="Arial" charset="0"/>
              </a:rPr>
              <a:t>Near term, Apple is driving the platform change to mobile computing. Its mobile ecosystem (iPhone + iTouch + iTunes + accessories + services) market share / impact should surprise on upside for at least the next 1-2 years. 	</a:t>
            </a:r>
          </a:p>
          <a:p>
            <a:pPr marL="342900" indent="-342900">
              <a:lnSpc>
                <a:spcPct val="140000"/>
              </a:lnSpc>
              <a:buClr>
                <a:schemeClr val="accent1"/>
              </a:buClr>
              <a:buFont typeface="Symbol" pitchFamily="18" charset="2"/>
              <a:buNone/>
            </a:pPr>
            <a:r>
              <a:rPr lang="en-US" sz="2000" b="1" smtClean="0">
                <a:solidFill>
                  <a:srgbClr val="F6C54C"/>
                </a:solidFill>
                <a:latin typeface="Arial" charset="0"/>
              </a:rPr>
              <a:t>	Long term, emerging markets competition, open mobile web (paced by likes of Google Android) and carrier limitations pose challenges. RIM likely to maintain enterprise lead for 1-2 years owing to installed base.</a:t>
            </a:r>
          </a:p>
          <a:p>
            <a:pPr marL="342900" indent="-342900">
              <a:lnSpc>
                <a:spcPct val="140000"/>
              </a:lnSpc>
              <a:buClr>
                <a:schemeClr val="accent1"/>
              </a:buClr>
              <a:buFont typeface="Symbol" pitchFamily="18" charset="2"/>
              <a:buNone/>
            </a:pPr>
            <a:endParaRPr lang="en-US" sz="2000" b="1" smtClean="0">
              <a:solidFill>
                <a:srgbClr val="F6C54C"/>
              </a:solidFill>
              <a:latin typeface="Arial" charset="0"/>
            </a:endParaRPr>
          </a:p>
        </p:txBody>
      </p:sp>
      <p:sp>
        <p:nvSpPr>
          <p:cNvPr id="66253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6654313B-BC78-40D4-95C5-528118443D46}" type="slidenum">
              <a:rPr lang="en-US" sz="1000" b="0">
                <a:solidFill>
                  <a:schemeClr val="tx1"/>
                </a:solidFill>
              </a:rPr>
              <a:pPr algn="r" defTabSz="1019175" eaLnBrk="0" hangingPunct="0"/>
              <a:t>37</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2"/>
          <p:cNvSpPr>
            <a:spLocks noGrp="1" noChangeArrowheads="1"/>
          </p:cNvSpPr>
          <p:nvPr>
            <p:ph type="title" idx="4294967295"/>
          </p:nvPr>
        </p:nvSpPr>
        <p:spPr>
          <a:xfrm>
            <a:off x="142875" y="84138"/>
            <a:ext cx="8791575" cy="750887"/>
          </a:xfrm>
        </p:spPr>
        <p:txBody>
          <a:bodyPr/>
          <a:lstStyle/>
          <a:p>
            <a:pPr algn="ctr"/>
            <a:r>
              <a:rPr lang="en-US" smtClean="0">
                <a:solidFill>
                  <a:schemeClr val="accent1"/>
                </a:solidFill>
              </a:rPr>
              <a:t>Momentum Favors Apple iPhone + iTouch Ecosystem</a:t>
            </a:r>
            <a:br>
              <a:rPr lang="en-US" smtClean="0">
                <a:solidFill>
                  <a:schemeClr val="accent1"/>
                </a:solidFill>
              </a:rPr>
            </a:br>
            <a:r>
              <a:rPr lang="en-US" sz="2200" smtClean="0">
                <a:solidFill>
                  <a:schemeClr val="accent1"/>
                </a:solidFill>
              </a:rPr>
              <a:t>Fastest Hardware User Growth in Consumer Tech History</a:t>
            </a:r>
          </a:p>
        </p:txBody>
      </p:sp>
      <p:sp>
        <p:nvSpPr>
          <p:cNvPr id="663554" name="Text Box 4"/>
          <p:cNvSpPr txBox="1">
            <a:spLocks noChangeArrowheads="1"/>
          </p:cNvSpPr>
          <p:nvPr/>
        </p:nvSpPr>
        <p:spPr bwMode="auto">
          <a:xfrm>
            <a:off x="2133600" y="1143000"/>
            <a:ext cx="4808538" cy="523875"/>
          </a:xfrm>
          <a:prstGeom prst="rect">
            <a:avLst/>
          </a:prstGeom>
          <a:noFill/>
          <a:ln w="9525">
            <a:noFill/>
            <a:miter lim="800000"/>
            <a:headEnd/>
            <a:tailEnd/>
          </a:ln>
        </p:spPr>
        <p:txBody>
          <a:bodyPr wrap="none">
            <a:spAutoFit/>
          </a:bodyPr>
          <a:lstStyle/>
          <a:p>
            <a:pPr algn="ctr"/>
            <a:r>
              <a:rPr lang="en-US">
                <a:solidFill>
                  <a:schemeClr val="accent1"/>
                </a:solidFill>
              </a:rPr>
              <a:t>Global Cumulative Unit Shipments in First 10 Quarters</a:t>
            </a:r>
          </a:p>
          <a:p>
            <a:pPr algn="ctr"/>
            <a:r>
              <a:rPr lang="en-US">
                <a:solidFill>
                  <a:schemeClr val="accent1"/>
                </a:solidFill>
              </a:rPr>
              <a:t>iPhone + iTouch vs. Wii / DS / PSP / iPod / BlackBerry</a:t>
            </a:r>
          </a:p>
        </p:txBody>
      </p:sp>
      <p:sp>
        <p:nvSpPr>
          <p:cNvPr id="663555" name="Text Box 22"/>
          <p:cNvSpPr txBox="1">
            <a:spLocks noChangeArrowheads="1"/>
          </p:cNvSpPr>
          <p:nvPr/>
        </p:nvSpPr>
        <p:spPr bwMode="auto">
          <a:xfrm>
            <a:off x="2133600" y="6248400"/>
            <a:ext cx="6627813" cy="255588"/>
          </a:xfrm>
          <a:prstGeom prst="rect">
            <a:avLst/>
          </a:prstGeom>
          <a:noFill/>
          <a:ln w="9525">
            <a:noFill/>
            <a:miter lim="800000"/>
            <a:headEnd/>
            <a:tailEnd/>
          </a:ln>
        </p:spPr>
        <p:txBody>
          <a:bodyPr/>
          <a:lstStyle/>
          <a:p>
            <a:pPr algn="r"/>
            <a:r>
              <a:rPr lang="en-US" sz="900" b="0" i="1">
                <a:solidFill>
                  <a:schemeClr val="tx1"/>
                </a:solidFill>
              </a:rPr>
              <a:t>Note: iPhone launched in CQ2:07; iTouch launched in CQ3:07; iPod launched in CQ4:01; Wii launched in CQ4:06; DS launched in CQ4:04; PSP launched in CQ1:05; Blackberry smartphone launched in C2002. Source: Apple, Nintendo, Sony, RIM, Katy Huberty, Morgan Stanley Research.</a:t>
            </a:r>
            <a:endParaRPr lang="en-US" sz="1000" b="0" i="1">
              <a:solidFill>
                <a:schemeClr val="tx1"/>
              </a:solidFill>
            </a:endParaRPr>
          </a:p>
        </p:txBody>
      </p:sp>
      <p:sp>
        <p:nvSpPr>
          <p:cNvPr id="663556"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8A4A692A-7FEF-492B-A8F2-117088264429}" type="slidenum">
              <a:rPr lang="en-US" sz="1000" b="0">
                <a:solidFill>
                  <a:schemeClr val="tx1"/>
                </a:solidFill>
              </a:rPr>
              <a:pPr algn="r" defTabSz="1019175" eaLnBrk="0" hangingPunct="0"/>
              <a:t>38</a:t>
            </a:fld>
            <a:endParaRPr lang="en-US" sz="1000" b="0">
              <a:solidFill>
                <a:schemeClr val="tx1"/>
              </a:solidFill>
            </a:endParaRPr>
          </a:p>
        </p:txBody>
      </p:sp>
      <p:pic>
        <p:nvPicPr>
          <p:cNvPr id="663557" name="Picture 7"/>
          <p:cNvPicPr>
            <a:picLocks noChangeAspect="1" noChangeArrowheads="1"/>
          </p:cNvPicPr>
          <p:nvPr/>
        </p:nvPicPr>
        <p:blipFill>
          <a:blip r:embed="rId2"/>
          <a:srcRect/>
          <a:stretch>
            <a:fillRect/>
          </a:stretch>
        </p:blipFill>
        <p:spPr bwMode="auto">
          <a:xfrm>
            <a:off x="304800" y="1676400"/>
            <a:ext cx="8153400" cy="469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7" name="Rectangle 2"/>
          <p:cNvSpPr>
            <a:spLocks noGrp="1" noChangeArrowheads="1"/>
          </p:cNvSpPr>
          <p:nvPr>
            <p:ph type="title" idx="4294967295"/>
          </p:nvPr>
        </p:nvSpPr>
        <p:spPr>
          <a:xfrm>
            <a:off x="0" y="182563"/>
            <a:ext cx="9144000" cy="660400"/>
          </a:xfrm>
        </p:spPr>
        <p:txBody>
          <a:bodyPr/>
          <a:lstStyle/>
          <a:p>
            <a:pPr algn="ctr"/>
            <a:r>
              <a:rPr lang="en-US" sz="2100" smtClean="0">
                <a:solidFill>
                  <a:schemeClr val="accent1"/>
                </a:solidFill>
              </a:rPr>
              <a:t>Mobile Internet Usage Likely a Leading Indicator of Smartphone Shipments</a:t>
            </a:r>
            <a:r>
              <a:rPr lang="en-US" sz="2000" smtClean="0">
                <a:solidFill>
                  <a:schemeClr val="accent1"/>
                </a:solidFill>
              </a:rPr>
              <a:t/>
            </a:r>
            <a:br>
              <a:rPr lang="en-US" sz="2000" smtClean="0">
                <a:solidFill>
                  <a:schemeClr val="accent1"/>
                </a:solidFill>
              </a:rPr>
            </a:br>
            <a:r>
              <a:rPr lang="en-US" sz="2000" smtClean="0">
                <a:solidFill>
                  <a:schemeClr val="accent1"/>
                </a:solidFill>
              </a:rPr>
              <a:t>iPhone / Android Usage Share Much Higher than Shipment Share</a:t>
            </a:r>
          </a:p>
        </p:txBody>
      </p:sp>
      <p:sp>
        <p:nvSpPr>
          <p:cNvPr id="664578" name="Text Box 8"/>
          <p:cNvSpPr txBox="1">
            <a:spLocks noChangeArrowheads="1"/>
          </p:cNvSpPr>
          <p:nvPr/>
        </p:nvSpPr>
        <p:spPr bwMode="auto">
          <a:xfrm>
            <a:off x="2133600" y="6324600"/>
            <a:ext cx="6627813" cy="381000"/>
          </a:xfrm>
          <a:prstGeom prst="rect">
            <a:avLst/>
          </a:prstGeom>
          <a:noFill/>
          <a:ln w="9525" algn="ctr">
            <a:noFill/>
            <a:miter lim="800000"/>
            <a:headEnd/>
            <a:tailEnd/>
          </a:ln>
        </p:spPr>
        <p:txBody>
          <a:bodyPr/>
          <a:lstStyle/>
          <a:p>
            <a:pPr algn="r"/>
            <a:r>
              <a:rPr lang="en-US" sz="900" b="0" i="1">
                <a:solidFill>
                  <a:schemeClr val="tx1"/>
                </a:solidFill>
              </a:rPr>
              <a:t>Note: Net Applications collects data from ~160MM monthly visitors on mobile devices that render full HTML pages and Javascript. Visits to WAP pages are excluded. Source: AdMob Mobile Metrics Report, 4/09, Net Applications, Gartner.</a:t>
            </a:r>
          </a:p>
        </p:txBody>
      </p:sp>
      <p:sp>
        <p:nvSpPr>
          <p:cNvPr id="66457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6A53A20-A822-43F3-8E32-46AF95192623}" type="slidenum">
              <a:rPr lang="en-US" sz="1000" b="0">
                <a:solidFill>
                  <a:schemeClr val="tx1"/>
                </a:solidFill>
              </a:rPr>
              <a:pPr algn="r" defTabSz="1019175" eaLnBrk="0" hangingPunct="0"/>
              <a:t>39</a:t>
            </a:fld>
            <a:endParaRPr lang="en-US" sz="1000" b="0">
              <a:solidFill>
                <a:schemeClr val="tx1"/>
              </a:solidFill>
            </a:endParaRPr>
          </a:p>
        </p:txBody>
      </p:sp>
      <p:sp>
        <p:nvSpPr>
          <p:cNvPr id="664580" name="Text Box 5"/>
          <p:cNvSpPr txBox="1">
            <a:spLocks noChangeArrowheads="1"/>
          </p:cNvSpPr>
          <p:nvPr/>
        </p:nvSpPr>
        <p:spPr bwMode="auto">
          <a:xfrm>
            <a:off x="152400" y="1066800"/>
            <a:ext cx="8736013" cy="304800"/>
          </a:xfrm>
          <a:prstGeom prst="rect">
            <a:avLst/>
          </a:prstGeom>
          <a:noFill/>
          <a:ln w="9525">
            <a:noFill/>
            <a:miter lim="800000"/>
            <a:headEnd/>
            <a:tailEnd/>
          </a:ln>
        </p:spPr>
        <p:txBody>
          <a:bodyPr wrap="none">
            <a:spAutoFit/>
          </a:bodyPr>
          <a:lstStyle/>
          <a:p>
            <a:r>
              <a:rPr lang="en-US">
                <a:solidFill>
                  <a:schemeClr val="accent1"/>
                </a:solidFill>
              </a:rPr>
              <a:t>Global Smartphone Share of HTML Mobile Page View / Mobile Internet + Apps Usage / Unit Shipments</a:t>
            </a:r>
          </a:p>
        </p:txBody>
      </p:sp>
      <p:pic>
        <p:nvPicPr>
          <p:cNvPr id="664581" name="Picture 6"/>
          <p:cNvPicPr>
            <a:picLocks noChangeAspect="1" noChangeArrowheads="1"/>
          </p:cNvPicPr>
          <p:nvPr/>
        </p:nvPicPr>
        <p:blipFill>
          <a:blip r:embed="rId2"/>
          <a:srcRect t="12741" b="5032"/>
          <a:stretch>
            <a:fillRect/>
          </a:stretch>
        </p:blipFill>
        <p:spPr bwMode="auto">
          <a:xfrm>
            <a:off x="469900" y="1447800"/>
            <a:ext cx="8674100" cy="4876800"/>
          </a:xfrm>
          <a:prstGeom prst="rect">
            <a:avLst/>
          </a:prstGeom>
          <a:noFill/>
          <a:ln w="9525">
            <a:noFill/>
            <a:miter lim="800000"/>
            <a:headEnd/>
            <a:tailEnd/>
          </a:ln>
        </p:spPr>
      </p:pic>
      <p:sp>
        <p:nvSpPr>
          <p:cNvPr id="664582" name="Oval 7"/>
          <p:cNvSpPr>
            <a:spLocks noChangeArrowheads="1"/>
          </p:cNvSpPr>
          <p:nvPr/>
        </p:nvSpPr>
        <p:spPr bwMode="auto">
          <a:xfrm>
            <a:off x="1266825" y="1552575"/>
            <a:ext cx="762000" cy="381000"/>
          </a:xfrm>
          <a:prstGeom prst="ellipse">
            <a:avLst/>
          </a:prstGeom>
          <a:noFill/>
          <a:ln w="38100">
            <a:solidFill>
              <a:srgbClr val="FF0000"/>
            </a:solidFill>
            <a:round/>
            <a:headEnd/>
            <a:tailEnd/>
          </a:ln>
        </p:spPr>
        <p:txBody>
          <a:bodyPr wrap="none" anchor="ctr"/>
          <a:lstStyle/>
          <a:p>
            <a:pPr algn="ctr"/>
            <a:endParaRPr lang="en-US"/>
          </a:p>
        </p:txBody>
      </p:sp>
      <p:sp>
        <p:nvSpPr>
          <p:cNvPr id="664583" name="Oval 8"/>
          <p:cNvSpPr>
            <a:spLocks noChangeArrowheads="1"/>
          </p:cNvSpPr>
          <p:nvPr/>
        </p:nvSpPr>
        <p:spPr bwMode="auto">
          <a:xfrm>
            <a:off x="5638800" y="4953000"/>
            <a:ext cx="762000" cy="381000"/>
          </a:xfrm>
          <a:prstGeom prst="ellipse">
            <a:avLst/>
          </a:prstGeom>
          <a:noFill/>
          <a:ln w="38100">
            <a:solidFill>
              <a:srgbClr val="FF0000"/>
            </a:solidFill>
            <a:round/>
            <a:headEnd/>
            <a:tailEnd/>
          </a:ln>
        </p:spPr>
        <p:txBody>
          <a:bodyPr wrap="none" anchor="ctr"/>
          <a:lstStyle/>
          <a:p>
            <a:pPr algn="ctr"/>
            <a:endParaRPr lang="en-US"/>
          </a:p>
        </p:txBody>
      </p:sp>
      <p:sp>
        <p:nvSpPr>
          <p:cNvPr id="664584" name="Oval 9"/>
          <p:cNvSpPr>
            <a:spLocks noChangeArrowheads="1"/>
          </p:cNvSpPr>
          <p:nvPr/>
        </p:nvSpPr>
        <p:spPr bwMode="auto">
          <a:xfrm>
            <a:off x="1752600" y="4800600"/>
            <a:ext cx="762000" cy="381000"/>
          </a:xfrm>
          <a:prstGeom prst="ellipse">
            <a:avLst/>
          </a:prstGeom>
          <a:noFill/>
          <a:ln w="38100">
            <a:solidFill>
              <a:srgbClr val="FF0000"/>
            </a:solidFill>
            <a:round/>
            <a:headEnd/>
            <a:tailEnd/>
          </a:ln>
        </p:spPr>
        <p:txBody>
          <a:bodyPr wrap="none" anchor="ctr"/>
          <a:lstStyle/>
          <a:p>
            <a:pPr algn="ctr"/>
            <a:endParaRPr lang="en-US"/>
          </a:p>
        </p:txBody>
      </p:sp>
      <p:sp>
        <p:nvSpPr>
          <p:cNvPr id="664585" name="Oval 10"/>
          <p:cNvSpPr>
            <a:spLocks noChangeArrowheads="1"/>
          </p:cNvSpPr>
          <p:nvPr/>
        </p:nvSpPr>
        <p:spPr bwMode="auto">
          <a:xfrm>
            <a:off x="6086475" y="5334000"/>
            <a:ext cx="762000" cy="381000"/>
          </a:xfrm>
          <a:prstGeom prst="ellipse">
            <a:avLst/>
          </a:prstGeom>
          <a:noFill/>
          <a:ln w="38100">
            <a:solidFill>
              <a:srgbClr val="FF0000"/>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227013" y="6453188"/>
            <a:ext cx="8455025" cy="203200"/>
          </a:xfrm>
          <a:prstGeom prst="rect">
            <a:avLst/>
          </a:prstGeom>
          <a:noFill/>
          <a:ln w="9525">
            <a:noFill/>
            <a:miter lim="800000"/>
            <a:headEnd/>
            <a:tailEnd/>
          </a:ln>
        </p:spPr>
        <p:txBody>
          <a:bodyPr/>
          <a:lstStyle/>
          <a:p>
            <a:pPr algn="r"/>
            <a:r>
              <a:rPr lang="en-US" sz="900" b="0" i="1">
                <a:solidFill>
                  <a:schemeClr val="tx1"/>
                </a:solidFill>
              </a:rPr>
              <a:t>Note: all indices start at a value of 100 on 3/17/06; data as of 3/18/09; Source: FactSet.</a:t>
            </a:r>
          </a:p>
        </p:txBody>
      </p:sp>
      <p:sp>
        <p:nvSpPr>
          <p:cNvPr id="49154" name="Rectangle 3"/>
          <p:cNvSpPr>
            <a:spLocks noGrp="1" noChangeArrowheads="1"/>
          </p:cNvSpPr>
          <p:nvPr>
            <p:ph type="title" idx="4294967295"/>
          </p:nvPr>
        </p:nvSpPr>
        <p:spPr>
          <a:xfrm>
            <a:off x="-47625" y="131763"/>
            <a:ext cx="9274175" cy="646112"/>
          </a:xfrm>
        </p:spPr>
        <p:txBody>
          <a:bodyPr anchor="ctr" anchorCtr="1"/>
          <a:lstStyle/>
          <a:p>
            <a:pPr algn="ctr"/>
            <a:r>
              <a:rPr lang="en-US" sz="2400" smtClean="0">
                <a:solidFill>
                  <a:schemeClr val="accent1"/>
                </a:solidFill>
              </a:rPr>
              <a:t>Stock Market = Often a Leading Indicator of Economic Growth </a:t>
            </a:r>
            <a:r>
              <a:rPr lang="en-US" sz="2100" smtClean="0">
                <a:solidFill>
                  <a:schemeClr val="accent1"/>
                </a:solidFill>
              </a:rPr>
              <a:t/>
            </a:r>
            <a:br>
              <a:rPr lang="en-US" sz="2100" smtClean="0">
                <a:solidFill>
                  <a:schemeClr val="accent1"/>
                </a:solidFill>
              </a:rPr>
            </a:br>
            <a:r>
              <a:rPr lang="en-US" sz="1600" smtClean="0">
                <a:solidFill>
                  <a:schemeClr val="accent1"/>
                </a:solidFill>
              </a:rPr>
              <a:t>Russia +181% vs. 36-Month Low / India +109% / China +72% / USA (S&amp;P500) +59%</a:t>
            </a:r>
          </a:p>
        </p:txBody>
      </p:sp>
      <p:sp>
        <p:nvSpPr>
          <p:cNvPr id="4915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E3451170-FD45-4F17-BC7D-0917CFAF8AF3}" type="slidenum">
              <a:rPr lang="en-US" sz="1000" b="0">
                <a:solidFill>
                  <a:schemeClr val="tx1"/>
                </a:solidFill>
              </a:rPr>
              <a:pPr algn="r" defTabSz="1019175" eaLnBrk="0" hangingPunct="0"/>
              <a:t>4</a:t>
            </a:fld>
            <a:endParaRPr lang="en-US" sz="1000" b="0">
              <a:solidFill>
                <a:schemeClr val="tx1"/>
              </a:solidFill>
            </a:endParaRPr>
          </a:p>
        </p:txBody>
      </p:sp>
      <p:pic>
        <p:nvPicPr>
          <p:cNvPr id="49156" name="Picture 5"/>
          <p:cNvPicPr>
            <a:picLocks noChangeAspect="1" noChangeArrowheads="1"/>
          </p:cNvPicPr>
          <p:nvPr/>
        </p:nvPicPr>
        <p:blipFill>
          <a:blip r:embed="rId3"/>
          <a:srcRect/>
          <a:stretch>
            <a:fillRect/>
          </a:stretch>
        </p:blipFill>
        <p:spPr bwMode="auto">
          <a:xfrm>
            <a:off x="234950" y="463550"/>
            <a:ext cx="8674100"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Rectangle 3"/>
          <p:cNvSpPr>
            <a:spLocks noGrp="1" noChangeArrowheads="1"/>
          </p:cNvSpPr>
          <p:nvPr>
            <p:ph type="body" idx="4294967295"/>
          </p:nvPr>
        </p:nvSpPr>
        <p:spPr>
          <a:xfrm>
            <a:off x="152400" y="1371600"/>
            <a:ext cx="8701088" cy="4514850"/>
          </a:xfrm>
        </p:spPr>
        <p:txBody>
          <a:bodyPr/>
          <a:lstStyle/>
          <a:p>
            <a:pPr marL="342900" indent="-342900">
              <a:lnSpc>
                <a:spcPct val="140000"/>
              </a:lnSpc>
              <a:buClr>
                <a:schemeClr val="accent1"/>
              </a:buClr>
              <a:buFont typeface="Symbol" pitchFamily="18" charset="2"/>
              <a:buNone/>
            </a:pPr>
            <a:r>
              <a:rPr lang="en-US" sz="2000" smtClean="0">
                <a:solidFill>
                  <a:schemeClr val="accent1"/>
                </a:solidFill>
                <a:latin typeface="Arial" charset="0"/>
                <a:cs typeface="Arial" charset="0"/>
              </a:rPr>
              <a:t>	</a:t>
            </a:r>
            <a:r>
              <a:rPr lang="en-US" sz="2000" b="1" smtClean="0">
                <a:solidFill>
                  <a:schemeClr val="accent1"/>
                </a:solidFill>
                <a:latin typeface="Arial" charset="0"/>
              </a:rPr>
              <a:t>Improvements in social networking and mobile computing platforms (led by Facebook + Apple ecosystems) are fundamentally changing ways people communicate with each other and ways developers / advertisers / vendors reach consumers.</a:t>
            </a:r>
          </a:p>
          <a:p>
            <a:pPr marL="342900" indent="-342900">
              <a:lnSpc>
                <a:spcPct val="140000"/>
              </a:lnSpc>
              <a:buClr>
                <a:schemeClr val="accent1"/>
              </a:buClr>
              <a:buFont typeface="Symbol" pitchFamily="18" charset="2"/>
              <a:buNone/>
            </a:pPr>
            <a:r>
              <a:rPr lang="en-US" sz="2000" b="1" smtClean="0">
                <a:solidFill>
                  <a:schemeClr val="accent1"/>
                </a:solidFill>
                <a:latin typeface="Arial" charset="0"/>
              </a:rPr>
              <a:t>	Mobile devices will evolve as remote controls for ever expanding types of real-time cloud-based services, including emerging category of location-based services, creating opportunities + dislocations, empowering consumers in unprecedented + transformative ways.</a:t>
            </a:r>
            <a:endParaRPr lang="en-US" sz="2000" b="1" i="1" smtClean="0">
              <a:solidFill>
                <a:schemeClr val="accent1"/>
              </a:solidFill>
              <a:latin typeface="Arial" charset="0"/>
              <a:cs typeface="Arial" charset="0"/>
            </a:endParaRPr>
          </a:p>
        </p:txBody>
      </p:sp>
      <p:sp>
        <p:nvSpPr>
          <p:cNvPr id="665602"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E39127B-FCE6-4BEE-BB20-349CAF262672}" type="slidenum">
              <a:rPr lang="en-US" sz="1000" b="0">
                <a:solidFill>
                  <a:schemeClr val="tx1"/>
                </a:solidFill>
              </a:rPr>
              <a:pPr algn="r" defTabSz="1019175" eaLnBrk="0" hangingPunct="0"/>
              <a:t>40</a:t>
            </a:fld>
            <a:endParaRPr lang="en-US" sz="1000" b="0">
              <a:solidFill>
                <a:schemeClr val="tx1"/>
              </a:solidFill>
            </a:endParaRPr>
          </a:p>
        </p:txBody>
      </p:sp>
      <p:sp>
        <p:nvSpPr>
          <p:cNvPr id="665603" name="Rectangle 2"/>
          <p:cNvSpPr>
            <a:spLocks noChangeArrowheads="1"/>
          </p:cNvSpPr>
          <p:nvPr/>
        </p:nvSpPr>
        <p:spPr bwMode="gray">
          <a:xfrm>
            <a:off x="-28575" y="0"/>
            <a:ext cx="9144000" cy="1027113"/>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Key Theme # 3</a:t>
            </a:r>
            <a:br>
              <a:rPr lang="en-US" sz="2600" b="0">
                <a:solidFill>
                  <a:schemeClr val="accent1"/>
                </a:solidFill>
              </a:rPr>
            </a:br>
            <a:r>
              <a:rPr lang="en-US" sz="2100" b="0">
                <a:solidFill>
                  <a:schemeClr val="accent1"/>
                </a:solidFill>
              </a:rPr>
              <a:t>Next Generation Platforms (Social Networking + Mobile) are Driving Unprecedented Change in Communications + Commerce</a:t>
            </a:r>
            <a:endParaRPr lang="en-US" sz="1900" b="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5" name="Picture 4"/>
          <p:cNvPicPr>
            <a:picLocks noChangeAspect="1" noChangeArrowheads="1"/>
          </p:cNvPicPr>
          <p:nvPr/>
        </p:nvPicPr>
        <p:blipFill>
          <a:blip r:embed="rId2"/>
          <a:srcRect t="19165"/>
          <a:stretch>
            <a:fillRect/>
          </a:stretch>
        </p:blipFill>
        <p:spPr bwMode="auto">
          <a:xfrm>
            <a:off x="234950" y="1600200"/>
            <a:ext cx="8674100" cy="4794250"/>
          </a:xfrm>
          <a:prstGeom prst="rect">
            <a:avLst/>
          </a:prstGeom>
          <a:noFill/>
          <a:ln w="9525">
            <a:noFill/>
            <a:miter lim="800000"/>
            <a:headEnd/>
            <a:tailEnd/>
          </a:ln>
        </p:spPr>
      </p:pic>
      <p:sp>
        <p:nvSpPr>
          <p:cNvPr id="666626" name="Text Box 8"/>
          <p:cNvSpPr txBox="1">
            <a:spLocks noChangeArrowheads="1"/>
          </p:cNvSpPr>
          <p:nvPr/>
        </p:nvSpPr>
        <p:spPr bwMode="auto">
          <a:xfrm>
            <a:off x="2514600" y="1306513"/>
            <a:ext cx="4083050" cy="304800"/>
          </a:xfrm>
          <a:prstGeom prst="rect">
            <a:avLst/>
          </a:prstGeom>
          <a:noFill/>
          <a:ln w="9525">
            <a:noFill/>
            <a:miter lim="800000"/>
            <a:headEnd/>
            <a:tailEnd/>
          </a:ln>
        </p:spPr>
        <p:txBody>
          <a:bodyPr wrap="none">
            <a:spAutoFit/>
          </a:bodyPr>
          <a:lstStyle/>
          <a:p>
            <a:r>
              <a:rPr lang="en-US">
                <a:solidFill>
                  <a:schemeClr val="accent1"/>
                </a:solidFill>
              </a:rPr>
              <a:t>Share of Global Online Time Spent, 6/06 – 8/09</a:t>
            </a:r>
          </a:p>
        </p:txBody>
      </p:sp>
      <p:sp>
        <p:nvSpPr>
          <p:cNvPr id="666627" name="Rectangle 23"/>
          <p:cNvSpPr>
            <a:spLocks noChangeArrowheads="1"/>
          </p:cNvSpPr>
          <p:nvPr/>
        </p:nvSpPr>
        <p:spPr bwMode="gray">
          <a:xfrm>
            <a:off x="0" y="134938"/>
            <a:ext cx="9144000" cy="750887"/>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Facebook</a:t>
            </a:r>
            <a:br>
              <a:rPr lang="en-US" sz="2600" b="0">
                <a:solidFill>
                  <a:schemeClr val="accent1"/>
                </a:solidFill>
              </a:rPr>
            </a:br>
            <a:r>
              <a:rPr lang="en-US" sz="2200" b="0">
                <a:solidFill>
                  <a:schemeClr val="accent1"/>
                </a:solidFill>
              </a:rPr>
              <a:t>Largest Share Gainer of Online Usage Over Past 3 Years</a:t>
            </a:r>
            <a:endParaRPr lang="en-US" sz="2000" b="0">
              <a:solidFill>
                <a:schemeClr val="accent1"/>
              </a:solidFill>
            </a:endParaRPr>
          </a:p>
        </p:txBody>
      </p:sp>
      <p:sp>
        <p:nvSpPr>
          <p:cNvPr id="666628" name="Text Box 6"/>
          <p:cNvSpPr txBox="1">
            <a:spLocks noChangeArrowheads="1"/>
          </p:cNvSpPr>
          <p:nvPr/>
        </p:nvSpPr>
        <p:spPr bwMode="auto">
          <a:xfrm>
            <a:off x="228600" y="6477000"/>
            <a:ext cx="8455025" cy="203200"/>
          </a:xfrm>
          <a:prstGeom prst="rect">
            <a:avLst/>
          </a:prstGeom>
          <a:noFill/>
          <a:ln w="9525">
            <a:noFill/>
            <a:miter lim="800000"/>
            <a:headEnd/>
            <a:tailEnd/>
          </a:ln>
        </p:spPr>
        <p:txBody>
          <a:bodyPr/>
          <a:lstStyle/>
          <a:p>
            <a:pPr algn="r"/>
            <a:r>
              <a:rPr lang="en-US" sz="900" b="0" i="1">
                <a:solidFill>
                  <a:schemeClr val="tx1"/>
                </a:solidFill>
              </a:rPr>
              <a:t>Source: comScore global, 8/09.</a:t>
            </a:r>
          </a:p>
        </p:txBody>
      </p:sp>
      <p:sp>
        <p:nvSpPr>
          <p:cNvPr id="66662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B7177EA1-CBF7-40BA-8836-A8B6DADC8BA0}" type="slidenum">
              <a:rPr lang="en-US" sz="1000" b="0">
                <a:solidFill>
                  <a:schemeClr val="tx1"/>
                </a:solidFill>
              </a:rPr>
              <a:pPr algn="r" defTabSz="1019175" eaLnBrk="0" hangingPunct="0"/>
              <a:t>41</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49" name="Slide Number Placeholder 2"/>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D8CB7E9-1B54-49B4-987D-20FCB9565620}" type="slidenum">
              <a:rPr lang="en-US" sz="1000" b="0">
                <a:solidFill>
                  <a:schemeClr val="tx1"/>
                </a:solidFill>
              </a:rPr>
              <a:pPr algn="r" defTabSz="1019175" eaLnBrk="0" hangingPunct="0"/>
              <a:t>42</a:t>
            </a:fld>
            <a:endParaRPr lang="en-US" sz="1000" b="0">
              <a:solidFill>
                <a:schemeClr val="tx1"/>
              </a:solidFill>
            </a:endParaRPr>
          </a:p>
        </p:txBody>
      </p:sp>
      <p:graphicFrame>
        <p:nvGraphicFramePr>
          <p:cNvPr id="799836" name="Group 92"/>
          <p:cNvGraphicFramePr>
            <a:graphicFrameLocks noGrp="1"/>
          </p:cNvGraphicFramePr>
          <p:nvPr>
            <p:ph idx="4294967295"/>
          </p:nvPr>
        </p:nvGraphicFramePr>
        <p:xfrm>
          <a:off x="152400" y="914400"/>
          <a:ext cx="8686800" cy="5235575"/>
        </p:xfrm>
        <a:graphic>
          <a:graphicData uri="http://schemas.openxmlformats.org/drawingml/2006/table">
            <a:tbl>
              <a:tblPr/>
              <a:tblGrid>
                <a:gridCol w="2100263"/>
                <a:gridCol w="1336675"/>
                <a:gridCol w="1430337"/>
                <a:gridCol w="3819525"/>
              </a:tblGrid>
              <a:tr h="6000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0" i="0" u="none" strike="noStrike" cap="none" normalizeH="0" baseline="0" dirty="0" smtClean="0">
                        <a:ln>
                          <a:noFill/>
                        </a:ln>
                        <a:solidFill>
                          <a:schemeClr val="accent1"/>
                        </a:solidFill>
                        <a:effectLst/>
                        <a:latin typeface="Arial" charset="0"/>
                        <a:ea typeface="MS PGothic" pitchFamily="34" charset="-128"/>
                        <a:cs typeface="Arial" charset="0"/>
                      </a:endParaRPr>
                    </a:p>
                  </a:txBody>
                  <a:tcPr anchor="ctr" anchorCtr="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Users</a:t>
                      </a:r>
                    </a:p>
                  </a:txBody>
                  <a:tcPr anchor="ctr" anchorCtr="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Y/Y Growth</a:t>
                      </a:r>
                    </a:p>
                  </a:txBody>
                  <a:tcPr anchor="ctr" anchorCtr="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Comments</a:t>
                      </a:r>
                    </a:p>
                  </a:txBody>
                  <a:tcPr anchor="ctr" anchorCtr="1"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0" i="0" u="none" strike="noStrike" cap="none" normalizeH="0" baseline="0" smtClean="0">
                        <a:ln>
                          <a:noFill/>
                        </a:ln>
                        <a:solidFill>
                          <a:schemeClr val="tx1"/>
                        </a:solidFill>
                        <a:effectLst/>
                        <a:latin typeface="Times" pitchFamily="18" charset="0"/>
                        <a:ea typeface="MS PGothic" pitchFamily="34" charset="-128"/>
                        <a:cs typeface="Arial" charset="0"/>
                      </a:endParaRPr>
                    </a:p>
                  </a:txBody>
                  <a:tcP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445MM</a:t>
                      </a:r>
                      <a:r>
                        <a:rPr kumimoji="0" lang="en-US" sz="1400" b="1" i="0" u="none" strike="noStrike" cap="none" normalizeH="0" baseline="40000" smtClean="0">
                          <a:ln>
                            <a:noFill/>
                          </a:ln>
                          <a:solidFill>
                            <a:schemeClr val="accent1"/>
                          </a:solidFill>
                          <a:effectLst/>
                          <a:latin typeface="Arial" charset="0"/>
                          <a:ea typeface="MS PGothic" pitchFamily="34" charset="-128"/>
                          <a:cs typeface="Arial" charset="0"/>
                        </a:rPr>
                        <a:t>(1)</a:t>
                      </a:r>
                    </a:p>
                  </a:txBody>
                  <a:tcPr anchor="ctr" anchorCtr="1"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+35%</a:t>
                      </a:r>
                    </a:p>
                  </a:txBody>
                  <a:tcPr anchor="ctr" anchorCtr="1"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Tx/>
                        <a:buFont typeface="Symbol" pitchFamily="18" charset="2"/>
                        <a:buNone/>
                        <a:tabLst/>
                      </a:pPr>
                      <a:r>
                        <a:rPr kumimoji="0" lang="en-US" sz="1400" b="0" i="0" u="none" strike="noStrike" cap="none" normalizeH="0" baseline="0" smtClean="0">
                          <a:ln>
                            <a:noFill/>
                          </a:ln>
                          <a:solidFill>
                            <a:schemeClr val="accent1"/>
                          </a:solidFill>
                          <a:effectLst/>
                          <a:latin typeface="Arial" charset="0"/>
                          <a:ea typeface="MS PGothic" pitchFamily="34" charset="-128"/>
                          <a:cs typeface="Arial" charset="0"/>
                        </a:rPr>
                        <a:t>#2 site in global minutes</a:t>
                      </a: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 1B+ video views each day, 20+ hours of video uploaded each minute; </a:t>
                      </a:r>
                      <a:r>
                        <a:rPr kumimoji="0" lang="en-US" sz="1400" b="0" i="0" u="none" strike="noStrike" cap="none" normalizeH="0" baseline="0" smtClean="0">
                          <a:ln>
                            <a:noFill/>
                          </a:ln>
                          <a:solidFill>
                            <a:schemeClr val="accent1"/>
                          </a:solidFill>
                          <a:effectLst/>
                          <a:latin typeface="Arial" charset="0"/>
                          <a:ea typeface="MS PGothic" pitchFamily="34" charset="-128"/>
                          <a:cs typeface="Arial" charset="0"/>
                        </a:rPr>
                        <a:t>#2 global search engine</a:t>
                      </a: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 – 17B search queries on YouTube in 8/09 (+80% Y/Y) vs. Yahoo! sites’ 9B searches (+8% Y/Y).</a:t>
                      </a:r>
                      <a:r>
                        <a:rPr kumimoji="0" lang="en-US" sz="1400" b="1" i="0" u="none" strike="noStrike" cap="none" normalizeH="0" baseline="40000" smtClean="0">
                          <a:ln>
                            <a:noFill/>
                          </a:ln>
                          <a:solidFill>
                            <a:schemeClr val="tx1"/>
                          </a:solidFill>
                          <a:effectLst/>
                          <a:latin typeface="Arial" charset="0"/>
                          <a:ea typeface="MS PGothic" pitchFamily="34" charset="-128"/>
                          <a:cs typeface="Arial" charset="0"/>
                        </a:rPr>
                        <a:t>(1,2,3)</a:t>
                      </a:r>
                    </a:p>
                    <a:p>
                      <a:pPr marL="0" marR="0" lvl="0" indent="0" algn="l" defTabSz="914400" rtl="0" eaLnBrk="0" fontAlgn="base" latinLnBrk="0" hangingPunct="0">
                        <a:lnSpc>
                          <a:spcPct val="100000"/>
                        </a:lnSpc>
                        <a:spcBef>
                          <a:spcPct val="0"/>
                        </a:spcBef>
                        <a:spcAft>
                          <a:spcPct val="0"/>
                        </a:spcAft>
                        <a:buClr>
                          <a:schemeClr val="tx1"/>
                        </a:buClr>
                        <a:buSzTx/>
                        <a:buFont typeface="Symbol" pitchFamily="18" charset="2"/>
                        <a:buNone/>
                        <a:tabLst/>
                      </a:pPr>
                      <a:endParaRPr kumimoji="0" lang="en-US" sz="600" b="1" i="0" u="none" strike="noStrike" cap="none" normalizeH="0" baseline="40000" smtClean="0">
                        <a:ln>
                          <a:noFill/>
                        </a:ln>
                        <a:solidFill>
                          <a:schemeClr val="tx1"/>
                        </a:solidFill>
                        <a:effectLst/>
                        <a:latin typeface="Arial" charset="0"/>
                        <a:ea typeface="MS PGothic" pitchFamily="34" charset="-128"/>
                        <a:cs typeface="Arial" charset="0"/>
                      </a:endParaRPr>
                    </a:p>
                  </a:txBody>
                  <a:tcP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0" i="0" u="none" strike="noStrike" cap="none" normalizeH="0" baseline="0" smtClean="0">
                        <a:ln>
                          <a:noFill/>
                        </a:ln>
                        <a:solidFill>
                          <a:schemeClr val="tx1"/>
                        </a:solidFill>
                        <a:effectLst/>
                        <a:latin typeface="Times" pitchFamily="18"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dirty="0" smtClean="0">
                          <a:ln>
                            <a:noFill/>
                          </a:ln>
                          <a:solidFill>
                            <a:schemeClr val="accent1"/>
                          </a:solidFill>
                          <a:effectLst/>
                          <a:latin typeface="Arial" charset="0"/>
                          <a:ea typeface="MS PGothic" pitchFamily="34" charset="-128"/>
                          <a:cs typeface="Arial" charset="0"/>
                        </a:rPr>
                        <a:t>390MM</a:t>
                      </a:r>
                      <a:r>
                        <a:rPr kumimoji="0" lang="en-US" sz="1400" b="1" i="0" u="none" strike="noStrike" cap="none" normalizeH="0" baseline="40000" dirty="0" smtClean="0">
                          <a:ln>
                            <a:noFill/>
                          </a:ln>
                          <a:solidFill>
                            <a:schemeClr val="accent1"/>
                          </a:solidFill>
                          <a:effectLst/>
                          <a:latin typeface="Arial" charset="0"/>
                          <a:ea typeface="MS PGothic" pitchFamily="34" charset="-128"/>
                          <a:cs typeface="Arial" charset="0"/>
                        </a:rPr>
                        <a:t>(1)</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+153%</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0" i="0" u="none" strike="noStrike" cap="none" normalizeH="0" baseline="0" smtClean="0">
                          <a:ln>
                            <a:noFill/>
                          </a:ln>
                          <a:solidFill>
                            <a:schemeClr val="accent1"/>
                          </a:solidFill>
                          <a:effectLst/>
                          <a:latin typeface="Arial" charset="0"/>
                          <a:ea typeface="MS PGothic" pitchFamily="34" charset="-128"/>
                          <a:cs typeface="Arial" charset="0"/>
                        </a:rPr>
                        <a:t>#1 site in global minutes</a:t>
                      </a: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 – 6B+ minutes spent on Facebook each day; 2B+ pieces of content shared every week; 2B+ photos / 14MM+ videos shared every month; 350K+ applications / 1MM+ developers</a:t>
                      </a:r>
                      <a:r>
                        <a:rPr kumimoji="0" lang="en-US" sz="1400" b="1" i="0" u="none" strike="noStrike" cap="none" normalizeH="0" baseline="40000" smtClean="0">
                          <a:ln>
                            <a:noFill/>
                          </a:ln>
                          <a:solidFill>
                            <a:schemeClr val="tx1"/>
                          </a:solidFill>
                          <a:effectLst/>
                          <a:latin typeface="Arial" charset="0"/>
                          <a:ea typeface="MS PGothic" pitchFamily="34" charset="-128"/>
                          <a:cs typeface="Arial" charset="0"/>
                        </a:rPr>
                        <a:t>(1,4)</a:t>
                      </a:r>
                    </a:p>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400" b="1" i="0" u="none" strike="noStrike" cap="none" normalizeH="0" baseline="40000" smtClean="0">
                        <a:ln>
                          <a:noFill/>
                        </a:ln>
                        <a:solidFill>
                          <a:schemeClr val="tx1"/>
                        </a:solidFill>
                        <a:effectLst/>
                        <a:latin typeface="Arial"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3938">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0" i="0" u="none" strike="noStrike" cap="none" normalizeH="0" baseline="0" smtClean="0">
                        <a:ln>
                          <a:noFill/>
                        </a:ln>
                        <a:solidFill>
                          <a:schemeClr val="tx1"/>
                        </a:solidFill>
                        <a:effectLst/>
                        <a:latin typeface="Times" pitchFamily="18"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55MM</a:t>
                      </a:r>
                      <a:r>
                        <a:rPr kumimoji="0" lang="en-US" sz="1400" b="1" i="0" u="none" strike="noStrike" cap="none" normalizeH="0" baseline="40000" smtClean="0">
                          <a:ln>
                            <a:noFill/>
                          </a:ln>
                          <a:solidFill>
                            <a:schemeClr val="accent1"/>
                          </a:solidFill>
                          <a:effectLst/>
                          <a:latin typeface="Arial" charset="0"/>
                          <a:ea typeface="MS PGothic" pitchFamily="34" charset="-128"/>
                          <a:cs typeface="Arial" charset="0"/>
                        </a:rPr>
                        <a:t>(5)</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+1171%</a:t>
                      </a: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Real-time micro-broadcasting; ~5K tweets per second during peak times</a:t>
                      </a:r>
                      <a:r>
                        <a:rPr kumimoji="0" lang="en-US" sz="1400" b="1" i="0" u="none" strike="noStrike" cap="none" normalizeH="0" baseline="40000" smtClean="0">
                          <a:ln>
                            <a:noFill/>
                          </a:ln>
                          <a:solidFill>
                            <a:schemeClr val="tx1"/>
                          </a:solidFill>
                          <a:effectLst/>
                          <a:latin typeface="Arial" charset="0"/>
                          <a:ea typeface="MS PGothic" pitchFamily="34" charset="-128"/>
                          <a:cs typeface="Arial" charset="0"/>
                        </a:rPr>
                        <a:t>(5)</a:t>
                      </a: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 available via web + apps + SMS</a:t>
                      </a:r>
                    </a:p>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600" b="1" i="0" u="none" strike="noStrike" cap="none" normalizeH="0" baseline="40000" smtClean="0">
                        <a:ln>
                          <a:noFill/>
                        </a:ln>
                        <a:solidFill>
                          <a:schemeClr val="tx1"/>
                        </a:solidFill>
                        <a:effectLst/>
                        <a:latin typeface="Arial"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0" i="0" u="none" strike="noStrike" cap="none" normalizeH="0" baseline="0" smtClean="0">
                        <a:ln>
                          <a:noFill/>
                        </a:ln>
                        <a:solidFill>
                          <a:schemeClr val="tx1"/>
                        </a:solidFill>
                        <a:effectLst/>
                        <a:latin typeface="Times" pitchFamily="18"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dirty="0" smtClean="0">
                          <a:ln>
                            <a:noFill/>
                          </a:ln>
                          <a:solidFill>
                            <a:schemeClr val="accent1"/>
                          </a:solidFill>
                          <a:effectLst/>
                          <a:latin typeface="Arial" charset="0"/>
                          <a:ea typeface="MS PGothic" pitchFamily="34" charset="-128"/>
                          <a:cs typeface="Arial" charset="0"/>
                        </a:rPr>
                        <a:t>55MM</a:t>
                      </a:r>
                      <a:r>
                        <a:rPr kumimoji="0" lang="en-US" sz="1400" b="1" i="0" u="none" strike="noStrike" cap="none" normalizeH="0" baseline="40000" dirty="0" smtClean="0">
                          <a:ln>
                            <a:noFill/>
                          </a:ln>
                          <a:solidFill>
                            <a:schemeClr val="accent1"/>
                          </a:solidFill>
                          <a:effectLst/>
                          <a:latin typeface="Arial" charset="0"/>
                          <a:ea typeface="MS PGothic" pitchFamily="34" charset="-128"/>
                          <a:cs typeface="Arial" charset="0"/>
                        </a:rPr>
                        <a:t>(5)</a:t>
                      </a:r>
                    </a:p>
                  </a:txBody>
                  <a:tcPr anchor="ctr" anchorCtr="1" horzOverflow="overflow">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i="0" u="none" strike="noStrike" cap="none" normalizeH="0" baseline="0" smtClean="0">
                          <a:ln>
                            <a:noFill/>
                          </a:ln>
                          <a:solidFill>
                            <a:schemeClr val="accent1"/>
                          </a:solidFill>
                          <a:effectLst/>
                          <a:latin typeface="Arial" charset="0"/>
                          <a:ea typeface="MS PGothic" pitchFamily="34" charset="-128"/>
                          <a:cs typeface="Arial" charset="0"/>
                        </a:rPr>
                        <a:t>+46%</a:t>
                      </a:r>
                    </a:p>
                  </a:txBody>
                  <a:tcPr anchor="ctr" anchorCtr="1" horzOverflow="overflow">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400" b="0" i="0" u="none" strike="noStrike" cap="none" normalizeH="0" baseline="0" smtClean="0">
                          <a:ln>
                            <a:noFill/>
                          </a:ln>
                          <a:solidFill>
                            <a:schemeClr val="tx1"/>
                          </a:solidFill>
                          <a:effectLst/>
                          <a:latin typeface="Arial" charset="0"/>
                          <a:ea typeface="MS PGothic" pitchFamily="34" charset="-128"/>
                          <a:cs typeface="Arial" charset="0"/>
                        </a:rPr>
                        <a:t>3B+ social media interactions per month across 6 web domains / 1B+ cumulative video streams / ~3K pieces of content produced per day</a:t>
                      </a:r>
                      <a:r>
                        <a:rPr kumimoji="0" lang="en-US" sz="1400" b="1" i="0" u="none" strike="noStrike" cap="none" normalizeH="0" baseline="40000" smtClean="0">
                          <a:ln>
                            <a:noFill/>
                          </a:ln>
                          <a:solidFill>
                            <a:schemeClr val="tx1"/>
                          </a:solidFill>
                          <a:effectLst/>
                          <a:latin typeface="Arial" charset="0"/>
                          <a:ea typeface="MS PGothic" pitchFamily="34" charset="-128"/>
                          <a:cs typeface="Arial" charset="0"/>
                        </a:rPr>
                        <a:t>(6)</a:t>
                      </a:r>
                    </a:p>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200" b="1" i="0" u="none" strike="noStrike" cap="none" normalizeH="0" baseline="40000" smtClean="0">
                        <a:ln>
                          <a:noFill/>
                        </a:ln>
                        <a:solidFill>
                          <a:schemeClr val="tx1"/>
                        </a:solidFill>
                        <a:effectLst/>
                        <a:latin typeface="Arial" charset="0"/>
                        <a:ea typeface="MS PGothic" pitchFamily="34" charset="-128"/>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7676" name="Text Box 16"/>
          <p:cNvSpPr txBox="1">
            <a:spLocks noChangeArrowheads="1"/>
          </p:cNvSpPr>
          <p:nvPr/>
        </p:nvSpPr>
        <p:spPr bwMode="auto">
          <a:xfrm>
            <a:off x="2667000" y="6315075"/>
            <a:ext cx="6019800" cy="381000"/>
          </a:xfrm>
          <a:prstGeom prst="rect">
            <a:avLst/>
          </a:prstGeom>
          <a:noFill/>
          <a:ln w="9525">
            <a:noFill/>
            <a:miter lim="800000"/>
            <a:headEnd/>
            <a:tailEnd/>
          </a:ln>
        </p:spPr>
        <p:txBody>
          <a:bodyPr/>
          <a:lstStyle/>
          <a:p>
            <a:pPr algn="r"/>
            <a:r>
              <a:rPr lang="en-US" sz="900" b="0" i="1">
                <a:solidFill>
                  <a:schemeClr val="tx1"/>
                </a:solidFill>
              </a:rPr>
              <a:t>Source: (1) comScore global 8/09; (2)YouTube; (3) comScore qSearch global, 8/09,(4) Facebook; (5) estimated peak time tweets during President Obama’s inauguration in 1/09; (6) Demand Media. </a:t>
            </a:r>
          </a:p>
        </p:txBody>
      </p:sp>
      <p:pic>
        <p:nvPicPr>
          <p:cNvPr id="66591" name="Picture 42"/>
          <p:cNvPicPr>
            <a:picLocks noChangeAspect="1" noChangeArrowheads="1"/>
          </p:cNvPicPr>
          <p:nvPr/>
        </p:nvPicPr>
        <p:blipFill>
          <a:blip r:embed="rId2"/>
          <a:srcRect/>
          <a:stretch>
            <a:fillRect/>
          </a:stretch>
        </p:blipFill>
        <p:spPr bwMode="auto">
          <a:xfrm>
            <a:off x="533400" y="1914525"/>
            <a:ext cx="1401763" cy="604838"/>
          </a:xfrm>
          <a:prstGeom prst="roundRect">
            <a:avLst/>
          </a:prstGeom>
          <a:solidFill>
            <a:srgbClr val="FFFFFF">
              <a:shade val="85000"/>
            </a:srgbClr>
          </a:solidFill>
          <a:ln>
            <a:noFill/>
          </a:ln>
          <a:effectLst/>
        </p:spPr>
      </p:pic>
      <p:pic>
        <p:nvPicPr>
          <p:cNvPr id="66592" name="Picture 44" descr="n_1186439527_logo_facebook-rgb-7inch"/>
          <p:cNvPicPr>
            <a:picLocks noChangeAspect="1" noChangeArrowheads="1"/>
          </p:cNvPicPr>
          <p:nvPr/>
        </p:nvPicPr>
        <p:blipFill>
          <a:blip r:embed="rId3" cstate="screen"/>
          <a:srcRect/>
          <a:stretch>
            <a:fillRect/>
          </a:stretch>
        </p:blipFill>
        <p:spPr bwMode="auto">
          <a:xfrm>
            <a:off x="523875" y="3205162"/>
            <a:ext cx="1416050" cy="566739"/>
          </a:xfrm>
          <a:prstGeom prst="roundRect">
            <a:avLst/>
          </a:prstGeom>
          <a:solidFill>
            <a:srgbClr val="FFFFFF">
              <a:shade val="85000"/>
            </a:srgbClr>
          </a:solidFill>
          <a:ln>
            <a:noFill/>
          </a:ln>
          <a:effectLst/>
        </p:spPr>
      </p:pic>
      <p:sp>
        <p:nvSpPr>
          <p:cNvPr id="667679" name="Rectangle 35"/>
          <p:cNvSpPr>
            <a:spLocks noChangeArrowheads="1"/>
          </p:cNvSpPr>
          <p:nvPr/>
        </p:nvSpPr>
        <p:spPr bwMode="gray">
          <a:xfrm>
            <a:off x="182563" y="228600"/>
            <a:ext cx="8732837" cy="452438"/>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Powerful New Publishing / Distribution Platforms</a:t>
            </a:r>
          </a:p>
        </p:txBody>
      </p:sp>
      <p:pic>
        <p:nvPicPr>
          <p:cNvPr id="665632" name="Picture 38"/>
          <p:cNvPicPr>
            <a:picLocks noChangeAspect="1" noChangeArrowheads="1"/>
          </p:cNvPicPr>
          <p:nvPr/>
        </p:nvPicPr>
        <p:blipFill>
          <a:blip r:embed="rId4"/>
          <a:srcRect/>
          <a:stretch>
            <a:fillRect/>
          </a:stretch>
        </p:blipFill>
        <p:spPr bwMode="auto">
          <a:xfrm>
            <a:off x="514350" y="4419600"/>
            <a:ext cx="1447800" cy="415925"/>
          </a:xfrm>
          <a:prstGeom prst="roundRect">
            <a:avLst/>
          </a:prstGeom>
          <a:noFill/>
          <a:ln w="9525">
            <a:noFill/>
            <a:miter lim="800000"/>
            <a:headEnd/>
            <a:tailEnd/>
          </a:ln>
        </p:spPr>
      </p:pic>
      <p:pic>
        <p:nvPicPr>
          <p:cNvPr id="665633" name="Picture 39"/>
          <p:cNvPicPr>
            <a:picLocks noChangeAspect="1" noChangeArrowheads="1"/>
          </p:cNvPicPr>
          <p:nvPr/>
        </p:nvPicPr>
        <p:blipFill>
          <a:blip r:embed="rId5"/>
          <a:srcRect/>
          <a:stretch>
            <a:fillRect/>
          </a:stretch>
        </p:blipFill>
        <p:spPr bwMode="auto">
          <a:xfrm>
            <a:off x="504825" y="5486400"/>
            <a:ext cx="1476375" cy="338138"/>
          </a:xfrm>
          <a:prstGeom prst="round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3" name="Rectangle 2"/>
          <p:cNvSpPr>
            <a:spLocks noChangeArrowheads="1"/>
          </p:cNvSpPr>
          <p:nvPr/>
        </p:nvSpPr>
        <p:spPr bwMode="gray">
          <a:xfrm>
            <a:off x="-19050" y="123825"/>
            <a:ext cx="9144000" cy="709613"/>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New Communications Platforms</a:t>
            </a:r>
            <a:endParaRPr lang="en-US" sz="2100" b="0">
              <a:solidFill>
                <a:schemeClr val="accent1"/>
              </a:solidFill>
            </a:endParaRPr>
          </a:p>
          <a:p>
            <a:pPr algn="ctr" eaLnBrk="0" hangingPunct="0">
              <a:lnSpc>
                <a:spcPct val="90000"/>
              </a:lnSpc>
            </a:pPr>
            <a:r>
              <a:rPr lang="en-US" sz="1900" b="0">
                <a:solidFill>
                  <a:schemeClr val="accent1"/>
                </a:solidFill>
              </a:rPr>
              <a:t>Facebook = Unified Communication + Multimedia Repository in Your Pocket</a:t>
            </a:r>
          </a:p>
        </p:txBody>
      </p:sp>
      <p:sp>
        <p:nvSpPr>
          <p:cNvPr id="66867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5225BDF9-3DC5-4C81-889D-E8971B22584F}" type="slidenum">
              <a:rPr lang="en-US" sz="1000" b="0">
                <a:solidFill>
                  <a:schemeClr val="tx1"/>
                </a:solidFill>
              </a:rPr>
              <a:pPr algn="r" defTabSz="1019175" eaLnBrk="0" hangingPunct="0"/>
              <a:t>43</a:t>
            </a:fld>
            <a:endParaRPr lang="en-US" sz="1000" b="0">
              <a:solidFill>
                <a:schemeClr val="tx1"/>
              </a:solidFill>
            </a:endParaRPr>
          </a:p>
        </p:txBody>
      </p:sp>
      <p:pic>
        <p:nvPicPr>
          <p:cNvPr id="668675" name="Picture 6" descr="facebook-logo"/>
          <p:cNvPicPr>
            <a:picLocks noChangeAspect="1" noChangeArrowheads="1"/>
          </p:cNvPicPr>
          <p:nvPr/>
        </p:nvPicPr>
        <p:blipFill>
          <a:blip r:embed="rId2"/>
          <a:srcRect/>
          <a:stretch>
            <a:fillRect/>
          </a:stretch>
        </p:blipFill>
        <p:spPr bwMode="auto">
          <a:xfrm>
            <a:off x="2286000" y="3048000"/>
            <a:ext cx="1295400" cy="1295400"/>
          </a:xfrm>
          <a:prstGeom prst="rect">
            <a:avLst/>
          </a:prstGeom>
          <a:noFill/>
          <a:ln w="9525">
            <a:noFill/>
            <a:miter lim="800000"/>
            <a:headEnd/>
            <a:tailEnd/>
          </a:ln>
        </p:spPr>
      </p:pic>
      <p:pic>
        <p:nvPicPr>
          <p:cNvPr id="3383300" name="Picture 8" descr="facebook_chat"/>
          <p:cNvPicPr>
            <a:picLocks noChangeAspect="1" noChangeArrowheads="1"/>
          </p:cNvPicPr>
          <p:nvPr/>
        </p:nvPicPr>
        <p:blipFill>
          <a:blip r:embed="rId3"/>
          <a:srcRect l="13429" t="4720" r="32854" b="3246"/>
          <a:stretch>
            <a:fillRect/>
          </a:stretch>
        </p:blipFill>
        <p:spPr bwMode="auto">
          <a:xfrm>
            <a:off x="838200" y="2819400"/>
            <a:ext cx="766763" cy="1066800"/>
          </a:xfrm>
          <a:prstGeom prst="roundRect">
            <a:avLst/>
          </a:prstGeom>
          <a:noFill/>
          <a:ln w="9525">
            <a:noFill/>
            <a:miter lim="800000"/>
            <a:headEnd/>
            <a:tailEnd/>
          </a:ln>
        </p:spPr>
      </p:pic>
      <p:pic>
        <p:nvPicPr>
          <p:cNvPr id="3383301" name="Picture 10" descr="Zuckerberg on Spotify"/>
          <p:cNvPicPr>
            <a:picLocks noChangeAspect="1" noChangeArrowheads="1"/>
          </p:cNvPicPr>
          <p:nvPr/>
        </p:nvPicPr>
        <p:blipFill>
          <a:blip r:embed="rId4" cstate="screen"/>
          <a:srcRect/>
          <a:stretch>
            <a:fillRect/>
          </a:stretch>
        </p:blipFill>
        <p:spPr bwMode="auto">
          <a:xfrm>
            <a:off x="914400" y="4267200"/>
            <a:ext cx="844550" cy="1066800"/>
          </a:xfrm>
          <a:prstGeom prst="roundRect">
            <a:avLst/>
          </a:prstGeom>
          <a:noFill/>
          <a:ln w="9525">
            <a:noFill/>
            <a:miter lim="800000"/>
            <a:headEnd/>
            <a:tailEnd/>
          </a:ln>
        </p:spPr>
      </p:pic>
      <p:pic>
        <p:nvPicPr>
          <p:cNvPr id="3383302" name="Picture 12" descr="facebook_message"/>
          <p:cNvPicPr>
            <a:picLocks noChangeAspect="1" noChangeArrowheads="1"/>
          </p:cNvPicPr>
          <p:nvPr/>
        </p:nvPicPr>
        <p:blipFill>
          <a:blip r:embed="rId5" cstate="screen"/>
          <a:srcRect/>
          <a:stretch>
            <a:fillRect/>
          </a:stretch>
        </p:blipFill>
        <p:spPr bwMode="auto">
          <a:xfrm>
            <a:off x="1447800" y="1676400"/>
            <a:ext cx="1295400" cy="823913"/>
          </a:xfrm>
          <a:prstGeom prst="roundRect">
            <a:avLst/>
          </a:prstGeom>
          <a:noFill/>
          <a:ln w="9525">
            <a:noFill/>
            <a:miter lim="800000"/>
            <a:headEnd/>
            <a:tailEnd/>
          </a:ln>
        </p:spPr>
      </p:pic>
      <p:pic>
        <p:nvPicPr>
          <p:cNvPr id="3383303" name="Picture 16" descr="VIVOX_WebVoiceFB_chat_window_610x360"/>
          <p:cNvPicPr>
            <a:picLocks noChangeAspect="1" noChangeArrowheads="1"/>
          </p:cNvPicPr>
          <p:nvPr/>
        </p:nvPicPr>
        <p:blipFill>
          <a:blip r:embed="rId6" cstate="screen"/>
          <a:srcRect/>
          <a:stretch>
            <a:fillRect/>
          </a:stretch>
        </p:blipFill>
        <p:spPr bwMode="auto">
          <a:xfrm>
            <a:off x="3352800" y="1676400"/>
            <a:ext cx="1828800" cy="863600"/>
          </a:xfrm>
          <a:prstGeom prst="roundRect">
            <a:avLst/>
          </a:prstGeom>
          <a:noFill/>
          <a:ln w="9525">
            <a:noFill/>
            <a:miter lim="800000"/>
            <a:headEnd/>
            <a:tailEnd/>
          </a:ln>
        </p:spPr>
      </p:pic>
      <p:sp>
        <p:nvSpPr>
          <p:cNvPr id="668680" name="Text Box 17"/>
          <p:cNvSpPr txBox="1">
            <a:spLocks noChangeArrowheads="1"/>
          </p:cNvSpPr>
          <p:nvPr/>
        </p:nvSpPr>
        <p:spPr bwMode="auto">
          <a:xfrm>
            <a:off x="3581400" y="1371600"/>
            <a:ext cx="12954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VoIP Calls</a:t>
            </a:r>
          </a:p>
        </p:txBody>
      </p:sp>
      <p:sp>
        <p:nvSpPr>
          <p:cNvPr id="668681" name="Text Box 18"/>
          <p:cNvSpPr txBox="1">
            <a:spLocks noChangeArrowheads="1"/>
          </p:cNvSpPr>
          <p:nvPr/>
        </p:nvSpPr>
        <p:spPr bwMode="auto">
          <a:xfrm>
            <a:off x="685800" y="3962400"/>
            <a:ext cx="12954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Wall Posts</a:t>
            </a:r>
          </a:p>
        </p:txBody>
      </p:sp>
      <p:sp>
        <p:nvSpPr>
          <p:cNvPr id="668682" name="Text Box 19"/>
          <p:cNvSpPr txBox="1">
            <a:spLocks noChangeArrowheads="1"/>
          </p:cNvSpPr>
          <p:nvPr/>
        </p:nvSpPr>
        <p:spPr bwMode="auto">
          <a:xfrm>
            <a:off x="1447800" y="1371600"/>
            <a:ext cx="12954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Messages</a:t>
            </a:r>
          </a:p>
        </p:txBody>
      </p:sp>
      <p:sp>
        <p:nvSpPr>
          <p:cNvPr id="668683" name="Text Box 20"/>
          <p:cNvSpPr txBox="1">
            <a:spLocks noChangeArrowheads="1"/>
          </p:cNvSpPr>
          <p:nvPr/>
        </p:nvSpPr>
        <p:spPr bwMode="auto">
          <a:xfrm>
            <a:off x="3590925" y="4722813"/>
            <a:ext cx="2133600" cy="517525"/>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Share Videos / Music / Photos / Stories</a:t>
            </a:r>
          </a:p>
        </p:txBody>
      </p:sp>
      <p:sp>
        <p:nvSpPr>
          <p:cNvPr id="668684" name="Text Box 21"/>
          <p:cNvSpPr txBox="1">
            <a:spLocks noChangeArrowheads="1"/>
          </p:cNvSpPr>
          <p:nvPr/>
        </p:nvSpPr>
        <p:spPr bwMode="auto">
          <a:xfrm>
            <a:off x="685800" y="2514600"/>
            <a:ext cx="9906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Chat</a:t>
            </a:r>
          </a:p>
        </p:txBody>
      </p:sp>
      <p:pic>
        <p:nvPicPr>
          <p:cNvPr id="3383309" name="Picture 23" descr="fb_status"/>
          <p:cNvPicPr>
            <a:picLocks noChangeAspect="1" noChangeArrowheads="1"/>
          </p:cNvPicPr>
          <p:nvPr/>
        </p:nvPicPr>
        <p:blipFill>
          <a:blip r:embed="rId7"/>
          <a:srcRect/>
          <a:stretch>
            <a:fillRect/>
          </a:stretch>
        </p:blipFill>
        <p:spPr bwMode="auto">
          <a:xfrm>
            <a:off x="1143000" y="5638800"/>
            <a:ext cx="1905000" cy="392113"/>
          </a:xfrm>
          <a:prstGeom prst="roundRect">
            <a:avLst/>
          </a:prstGeom>
          <a:noFill/>
          <a:ln w="9525">
            <a:noFill/>
            <a:miter lim="800000"/>
            <a:headEnd/>
            <a:tailEnd/>
          </a:ln>
        </p:spPr>
      </p:pic>
      <p:sp>
        <p:nvSpPr>
          <p:cNvPr id="668686" name="Text Box 24"/>
          <p:cNvSpPr txBox="1">
            <a:spLocks noChangeArrowheads="1"/>
          </p:cNvSpPr>
          <p:nvPr/>
        </p:nvSpPr>
        <p:spPr bwMode="auto">
          <a:xfrm>
            <a:off x="1295400" y="5334000"/>
            <a:ext cx="15240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Status Updates</a:t>
            </a:r>
          </a:p>
        </p:txBody>
      </p:sp>
      <p:pic>
        <p:nvPicPr>
          <p:cNvPr id="3383311" name="Picture 26" descr="barack-obama"/>
          <p:cNvPicPr>
            <a:picLocks noChangeAspect="1" noChangeArrowheads="1"/>
          </p:cNvPicPr>
          <p:nvPr/>
        </p:nvPicPr>
        <p:blipFill>
          <a:blip r:embed="rId8" cstate="screen"/>
          <a:srcRect/>
          <a:stretch>
            <a:fillRect/>
          </a:stretch>
        </p:blipFill>
        <p:spPr bwMode="auto">
          <a:xfrm>
            <a:off x="3352800" y="5265738"/>
            <a:ext cx="2209800" cy="754062"/>
          </a:xfrm>
          <a:prstGeom prst="roundRect">
            <a:avLst/>
          </a:prstGeom>
          <a:noFill/>
          <a:ln w="9525">
            <a:noFill/>
            <a:miter lim="800000"/>
            <a:headEnd/>
            <a:tailEnd/>
          </a:ln>
        </p:spPr>
      </p:pic>
      <p:sp>
        <p:nvSpPr>
          <p:cNvPr id="668688" name="Line 28"/>
          <p:cNvSpPr>
            <a:spLocks noChangeShapeType="1"/>
          </p:cNvSpPr>
          <p:nvPr/>
        </p:nvSpPr>
        <p:spPr bwMode="auto">
          <a:xfrm flipV="1">
            <a:off x="2209800" y="4495800"/>
            <a:ext cx="533400" cy="685800"/>
          </a:xfrm>
          <a:prstGeom prst="line">
            <a:avLst/>
          </a:prstGeom>
          <a:noFill/>
          <a:ln w="25400">
            <a:solidFill>
              <a:schemeClr val="tx1"/>
            </a:solidFill>
            <a:round/>
            <a:headEnd/>
            <a:tailEnd type="triangle" w="lg" len="med"/>
          </a:ln>
        </p:spPr>
        <p:txBody>
          <a:bodyPr/>
          <a:lstStyle/>
          <a:p>
            <a:endParaRPr lang="en-US"/>
          </a:p>
        </p:txBody>
      </p:sp>
      <p:sp>
        <p:nvSpPr>
          <p:cNvPr id="668689" name="Line 30"/>
          <p:cNvSpPr>
            <a:spLocks noChangeShapeType="1"/>
          </p:cNvSpPr>
          <p:nvPr/>
        </p:nvSpPr>
        <p:spPr bwMode="auto">
          <a:xfrm>
            <a:off x="2133600" y="2514600"/>
            <a:ext cx="381000" cy="457200"/>
          </a:xfrm>
          <a:prstGeom prst="line">
            <a:avLst/>
          </a:prstGeom>
          <a:noFill/>
          <a:ln w="25400">
            <a:solidFill>
              <a:schemeClr val="tx1"/>
            </a:solidFill>
            <a:round/>
            <a:headEnd/>
            <a:tailEnd type="triangle" w="lg" len="med"/>
          </a:ln>
        </p:spPr>
        <p:txBody>
          <a:bodyPr/>
          <a:lstStyle/>
          <a:p>
            <a:endParaRPr lang="en-US"/>
          </a:p>
        </p:txBody>
      </p:sp>
      <p:sp>
        <p:nvSpPr>
          <p:cNvPr id="668690" name="Line 31"/>
          <p:cNvSpPr>
            <a:spLocks noChangeShapeType="1"/>
          </p:cNvSpPr>
          <p:nvPr/>
        </p:nvSpPr>
        <p:spPr bwMode="auto">
          <a:xfrm flipH="1">
            <a:off x="3352800" y="2514600"/>
            <a:ext cx="457200" cy="457200"/>
          </a:xfrm>
          <a:prstGeom prst="line">
            <a:avLst/>
          </a:prstGeom>
          <a:noFill/>
          <a:ln w="25400">
            <a:solidFill>
              <a:schemeClr val="tx1"/>
            </a:solidFill>
            <a:round/>
            <a:headEnd/>
            <a:tailEnd type="triangle" w="lg" len="med"/>
          </a:ln>
        </p:spPr>
        <p:txBody>
          <a:bodyPr/>
          <a:lstStyle/>
          <a:p>
            <a:endParaRPr lang="en-US"/>
          </a:p>
        </p:txBody>
      </p:sp>
      <p:sp>
        <p:nvSpPr>
          <p:cNvPr id="668691" name="Line 32"/>
          <p:cNvSpPr>
            <a:spLocks noChangeShapeType="1"/>
          </p:cNvSpPr>
          <p:nvPr/>
        </p:nvSpPr>
        <p:spPr bwMode="auto">
          <a:xfrm flipH="1" flipV="1">
            <a:off x="3276600" y="4495800"/>
            <a:ext cx="381000" cy="609600"/>
          </a:xfrm>
          <a:prstGeom prst="line">
            <a:avLst/>
          </a:prstGeom>
          <a:noFill/>
          <a:ln w="25400">
            <a:solidFill>
              <a:schemeClr val="tx1"/>
            </a:solidFill>
            <a:round/>
            <a:headEnd/>
            <a:tailEnd type="triangle" w="lg" len="med"/>
          </a:ln>
        </p:spPr>
        <p:txBody>
          <a:bodyPr/>
          <a:lstStyle/>
          <a:p>
            <a:endParaRPr lang="en-US"/>
          </a:p>
        </p:txBody>
      </p:sp>
      <p:sp>
        <p:nvSpPr>
          <p:cNvPr id="668692" name="Line 33"/>
          <p:cNvSpPr>
            <a:spLocks noChangeShapeType="1"/>
          </p:cNvSpPr>
          <p:nvPr/>
        </p:nvSpPr>
        <p:spPr bwMode="auto">
          <a:xfrm>
            <a:off x="1676400" y="3505200"/>
            <a:ext cx="457200" cy="0"/>
          </a:xfrm>
          <a:prstGeom prst="line">
            <a:avLst/>
          </a:prstGeom>
          <a:noFill/>
          <a:ln w="25400">
            <a:solidFill>
              <a:schemeClr val="tx1"/>
            </a:solidFill>
            <a:round/>
            <a:headEnd/>
            <a:tailEnd type="triangle" w="lg" len="med"/>
          </a:ln>
        </p:spPr>
        <p:txBody>
          <a:bodyPr/>
          <a:lstStyle/>
          <a:p>
            <a:endParaRPr lang="en-US"/>
          </a:p>
        </p:txBody>
      </p:sp>
      <p:sp>
        <p:nvSpPr>
          <p:cNvPr id="668693" name="Line 34"/>
          <p:cNvSpPr>
            <a:spLocks noChangeShapeType="1"/>
          </p:cNvSpPr>
          <p:nvPr/>
        </p:nvSpPr>
        <p:spPr bwMode="auto">
          <a:xfrm flipV="1">
            <a:off x="1828800" y="4267200"/>
            <a:ext cx="457200" cy="457200"/>
          </a:xfrm>
          <a:prstGeom prst="line">
            <a:avLst/>
          </a:prstGeom>
          <a:noFill/>
          <a:ln w="25400">
            <a:solidFill>
              <a:schemeClr val="tx1"/>
            </a:solidFill>
            <a:round/>
            <a:headEnd/>
            <a:tailEnd type="triangle" w="lg" len="med"/>
          </a:ln>
        </p:spPr>
        <p:txBody>
          <a:bodyPr/>
          <a:lstStyle/>
          <a:p>
            <a:endParaRPr lang="en-US"/>
          </a:p>
        </p:txBody>
      </p:sp>
      <p:pic>
        <p:nvPicPr>
          <p:cNvPr id="3383318" name="Picture 43"/>
          <p:cNvPicPr>
            <a:picLocks noChangeAspect="1" noChangeArrowheads="1"/>
          </p:cNvPicPr>
          <p:nvPr/>
        </p:nvPicPr>
        <p:blipFill>
          <a:blip r:embed="rId9"/>
          <a:srcRect l="3125"/>
          <a:stretch>
            <a:fillRect/>
          </a:stretch>
        </p:blipFill>
        <p:spPr bwMode="auto">
          <a:xfrm>
            <a:off x="6477000" y="2743200"/>
            <a:ext cx="1914525" cy="2019300"/>
          </a:xfrm>
          <a:prstGeom prst="roundRect">
            <a:avLst/>
          </a:prstGeom>
          <a:noFill/>
          <a:ln w="9525">
            <a:noFill/>
            <a:miter lim="800000"/>
            <a:headEnd/>
            <a:tailEnd/>
          </a:ln>
        </p:spPr>
      </p:pic>
      <p:sp>
        <p:nvSpPr>
          <p:cNvPr id="668695" name="Text Box 44"/>
          <p:cNvSpPr txBox="1">
            <a:spLocks noChangeArrowheads="1"/>
          </p:cNvSpPr>
          <p:nvPr/>
        </p:nvSpPr>
        <p:spPr bwMode="auto">
          <a:xfrm>
            <a:off x="5581650" y="3028950"/>
            <a:ext cx="838200" cy="1311275"/>
          </a:xfrm>
          <a:prstGeom prst="rect">
            <a:avLst/>
          </a:prstGeom>
          <a:noFill/>
          <a:ln w="9525">
            <a:noFill/>
            <a:miter lim="800000"/>
            <a:headEnd/>
            <a:tailEnd/>
          </a:ln>
        </p:spPr>
        <p:txBody>
          <a:bodyPr>
            <a:spAutoFit/>
          </a:bodyPr>
          <a:lstStyle/>
          <a:p>
            <a:pPr algn="ctr">
              <a:spcBef>
                <a:spcPct val="50000"/>
              </a:spcBef>
            </a:pPr>
            <a:r>
              <a:rPr lang="en-US" sz="8000">
                <a:solidFill>
                  <a:schemeClr val="accent1"/>
                </a:solidFill>
              </a:rPr>
              <a:t>+</a:t>
            </a:r>
          </a:p>
        </p:txBody>
      </p:sp>
      <p:pic>
        <p:nvPicPr>
          <p:cNvPr id="3383320" name="Picture 47" descr="scrabulous"/>
          <p:cNvPicPr>
            <a:picLocks noChangeAspect="1" noChangeArrowheads="1"/>
          </p:cNvPicPr>
          <p:nvPr/>
        </p:nvPicPr>
        <p:blipFill>
          <a:blip r:embed="rId10" cstate="screen"/>
          <a:srcRect/>
          <a:stretch>
            <a:fillRect/>
          </a:stretch>
        </p:blipFill>
        <p:spPr bwMode="auto">
          <a:xfrm>
            <a:off x="4114800" y="3124200"/>
            <a:ext cx="1447800" cy="1447800"/>
          </a:xfrm>
          <a:prstGeom prst="roundRect">
            <a:avLst>
              <a:gd name="adj" fmla="val 10088"/>
            </a:avLst>
          </a:prstGeom>
          <a:noFill/>
          <a:ln w="9525">
            <a:noFill/>
            <a:miter lim="800000"/>
            <a:headEnd/>
            <a:tailEnd/>
          </a:ln>
        </p:spPr>
      </p:pic>
      <p:sp>
        <p:nvSpPr>
          <p:cNvPr id="668697" name="Text Box 48"/>
          <p:cNvSpPr txBox="1">
            <a:spLocks noChangeArrowheads="1"/>
          </p:cNvSpPr>
          <p:nvPr/>
        </p:nvSpPr>
        <p:spPr bwMode="auto">
          <a:xfrm>
            <a:off x="4191000" y="2819400"/>
            <a:ext cx="1295400" cy="304800"/>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Play Games</a:t>
            </a:r>
          </a:p>
        </p:txBody>
      </p:sp>
      <p:sp>
        <p:nvSpPr>
          <p:cNvPr id="668698" name="Line 49"/>
          <p:cNvSpPr>
            <a:spLocks noChangeShapeType="1"/>
          </p:cNvSpPr>
          <p:nvPr/>
        </p:nvSpPr>
        <p:spPr bwMode="auto">
          <a:xfrm flipH="1">
            <a:off x="3657600" y="3733800"/>
            <a:ext cx="381000" cy="0"/>
          </a:xfrm>
          <a:prstGeom prst="line">
            <a:avLst/>
          </a:prstGeom>
          <a:noFill/>
          <a:ln w="25400">
            <a:solidFill>
              <a:schemeClr val="tx1"/>
            </a:solidFill>
            <a:round/>
            <a:headEnd/>
            <a:tailEnd type="triangle" w="lg" len="med"/>
          </a:ln>
        </p:spPr>
        <p:txBody>
          <a:bodyPr/>
          <a:lstStyle/>
          <a:p>
            <a:endParaRPr lang="en-US"/>
          </a:p>
        </p:txBody>
      </p:sp>
      <p:sp>
        <p:nvSpPr>
          <p:cNvPr id="668699" name="Text Box 19"/>
          <p:cNvSpPr txBox="1">
            <a:spLocks noChangeArrowheads="1"/>
          </p:cNvSpPr>
          <p:nvPr/>
        </p:nvSpPr>
        <p:spPr bwMode="auto">
          <a:xfrm>
            <a:off x="6629400" y="1752600"/>
            <a:ext cx="1524000" cy="942975"/>
          </a:xfrm>
          <a:prstGeom prst="rect">
            <a:avLst/>
          </a:prstGeom>
          <a:noFill/>
          <a:ln w="9525">
            <a:noFill/>
            <a:miter lim="800000"/>
            <a:headEnd/>
            <a:tailEnd/>
          </a:ln>
        </p:spPr>
        <p:txBody>
          <a:bodyPr>
            <a:spAutoFit/>
          </a:bodyPr>
          <a:lstStyle/>
          <a:p>
            <a:pPr algn="ctr">
              <a:spcBef>
                <a:spcPct val="50000"/>
              </a:spcBef>
            </a:pPr>
            <a:r>
              <a:rPr lang="en-US">
                <a:solidFill>
                  <a:schemeClr val="accent1"/>
                </a:solidFill>
              </a:rPr>
              <a:t>Connectivity / Presence provided by Mobile Phone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7" name="Picture 7"/>
          <p:cNvPicPr>
            <a:picLocks noChangeAspect="1" noChangeArrowheads="1"/>
          </p:cNvPicPr>
          <p:nvPr/>
        </p:nvPicPr>
        <p:blipFill>
          <a:blip r:embed="rId2"/>
          <a:srcRect/>
          <a:stretch>
            <a:fillRect/>
          </a:stretch>
        </p:blipFill>
        <p:spPr bwMode="auto">
          <a:xfrm>
            <a:off x="234950" y="463550"/>
            <a:ext cx="8674100" cy="5930900"/>
          </a:xfrm>
          <a:prstGeom prst="rect">
            <a:avLst/>
          </a:prstGeom>
          <a:noFill/>
          <a:ln w="9525">
            <a:noFill/>
            <a:miter lim="800000"/>
            <a:headEnd/>
            <a:tailEnd/>
          </a:ln>
        </p:spPr>
      </p:pic>
      <p:sp>
        <p:nvSpPr>
          <p:cNvPr id="669698" name="Rectangle 2"/>
          <p:cNvSpPr>
            <a:spLocks noGrp="1" noChangeArrowheads="1"/>
          </p:cNvSpPr>
          <p:nvPr>
            <p:ph type="title" idx="4294967295"/>
          </p:nvPr>
        </p:nvSpPr>
        <p:spPr>
          <a:xfrm>
            <a:off x="28575" y="103188"/>
            <a:ext cx="9144000" cy="757237"/>
          </a:xfrm>
        </p:spPr>
        <p:txBody>
          <a:bodyPr/>
          <a:lstStyle/>
          <a:p>
            <a:pPr algn="ctr"/>
            <a:r>
              <a:rPr lang="en-US" sz="2400" smtClean="0">
                <a:solidFill>
                  <a:schemeClr val="accent1"/>
                </a:solidFill>
              </a:rPr>
              <a:t>Mobile Social Networking in Japan</a:t>
            </a:r>
            <a:br>
              <a:rPr lang="en-US" sz="2400" smtClean="0">
                <a:solidFill>
                  <a:schemeClr val="accent1"/>
                </a:solidFill>
              </a:rPr>
            </a:br>
            <a:r>
              <a:rPr lang="en-US" sz="2400" smtClean="0">
                <a:solidFill>
                  <a:schemeClr val="accent1"/>
                </a:solidFill>
              </a:rPr>
              <a:t>~3</a:t>
            </a:r>
            <a:r>
              <a:rPr lang="en-US" sz="2200" smtClean="0">
                <a:solidFill>
                  <a:schemeClr val="accent1"/>
                </a:solidFill>
              </a:rPr>
              <a:t>x Greater (and Rising) than Desktop Social Networking per Mixi</a:t>
            </a:r>
          </a:p>
        </p:txBody>
      </p:sp>
      <p:sp>
        <p:nvSpPr>
          <p:cNvPr id="669699" name="Text Box 4"/>
          <p:cNvSpPr txBox="1">
            <a:spLocks noChangeArrowheads="1"/>
          </p:cNvSpPr>
          <p:nvPr/>
        </p:nvSpPr>
        <p:spPr bwMode="auto">
          <a:xfrm>
            <a:off x="533400" y="1171575"/>
            <a:ext cx="8089900" cy="284163"/>
          </a:xfrm>
          <a:prstGeom prst="rect">
            <a:avLst/>
          </a:prstGeom>
          <a:noFill/>
          <a:ln w="88900" algn="ctr">
            <a:noFill/>
            <a:miter lim="800000"/>
            <a:headEnd/>
            <a:tailEnd/>
          </a:ln>
        </p:spPr>
        <p:txBody>
          <a:bodyPr wrap="none">
            <a:spAutoFit/>
          </a:bodyPr>
          <a:lstStyle/>
          <a:p>
            <a:pPr algn="ctr" eaLnBrk="0" hangingPunct="0">
              <a:lnSpc>
                <a:spcPct val="90000"/>
              </a:lnSpc>
            </a:pPr>
            <a:r>
              <a:rPr lang="en-US">
                <a:solidFill>
                  <a:schemeClr val="accent1"/>
                </a:solidFill>
              </a:rPr>
              <a:t>Mixi’s (Japan’s Leading Social Network) Monthly Page Views, Mobile vs. PC, CQ2:06 – CQ1:09</a:t>
            </a:r>
          </a:p>
        </p:txBody>
      </p:sp>
      <p:sp>
        <p:nvSpPr>
          <p:cNvPr id="669700" name="Text Box 8"/>
          <p:cNvSpPr txBox="1">
            <a:spLocks noChangeArrowheads="1"/>
          </p:cNvSpPr>
          <p:nvPr/>
        </p:nvSpPr>
        <p:spPr bwMode="auto">
          <a:xfrm>
            <a:off x="2514600" y="6248400"/>
            <a:ext cx="6248400" cy="228600"/>
          </a:xfrm>
          <a:prstGeom prst="rect">
            <a:avLst/>
          </a:prstGeom>
          <a:noFill/>
          <a:ln w="9525" algn="ctr">
            <a:noFill/>
            <a:miter lim="800000"/>
            <a:headEnd/>
            <a:tailEnd/>
          </a:ln>
        </p:spPr>
        <p:txBody>
          <a:bodyPr/>
          <a:lstStyle/>
          <a:p>
            <a:pPr algn="r"/>
            <a:r>
              <a:rPr lang="en-US" sz="900" b="0" i="1">
                <a:solidFill>
                  <a:schemeClr val="tx1"/>
                </a:solidFill>
              </a:rPr>
              <a:t>Note: Mixi is one of Japan’s leading social networking sites on PC and mobile with 23MM registered users as of 5/09. It monetizes mobile usage via sales of avatars, customized homepages and other premium services.</a:t>
            </a:r>
          </a:p>
          <a:p>
            <a:pPr algn="r"/>
            <a:r>
              <a:rPr lang="en-US" sz="900" b="0" i="1">
                <a:solidFill>
                  <a:schemeClr val="tx1"/>
                </a:solidFill>
              </a:rPr>
              <a:t>Source: Mixi, Naoshi Nema, Morgan Stanley Research.</a:t>
            </a:r>
            <a:endParaRPr lang="en-US" sz="900" b="0" i="1">
              <a:solidFill>
                <a:srgbClr val="FF0000"/>
              </a:solidFill>
            </a:endParaRPr>
          </a:p>
        </p:txBody>
      </p:sp>
      <p:sp>
        <p:nvSpPr>
          <p:cNvPr id="669701" name="Slide Number Placeholder 3"/>
          <p:cNvSpPr txBox="1">
            <a:spLocks noGrp="1"/>
          </p:cNvSpPr>
          <p:nvPr/>
        </p:nvSpPr>
        <p:spPr bwMode="auto">
          <a:xfrm>
            <a:off x="8763000" y="6477000"/>
            <a:ext cx="231775" cy="244475"/>
          </a:xfrm>
          <a:prstGeom prst="rect">
            <a:avLst/>
          </a:prstGeom>
          <a:noFill/>
          <a:ln w="9525">
            <a:noFill/>
            <a:miter lim="800000"/>
            <a:headEnd/>
            <a:tailEnd/>
          </a:ln>
        </p:spPr>
        <p:txBody>
          <a:bodyPr wrap="none" lIns="45720" rIns="45720" anchor="b">
            <a:spAutoFit/>
          </a:bodyPr>
          <a:lstStyle/>
          <a:p>
            <a:pPr algn="r" defTabSz="1019175" eaLnBrk="0" hangingPunct="0"/>
            <a:fld id="{7E7F26AC-772E-46E2-9B8D-C11AEF29D66F}" type="slidenum">
              <a:rPr lang="en-US" sz="1000" b="0">
                <a:solidFill>
                  <a:schemeClr val="tx1"/>
                </a:solidFill>
              </a:rPr>
              <a:pPr algn="r" defTabSz="1019175" eaLnBrk="0" hangingPunct="0"/>
              <a:t>44</a:t>
            </a:fld>
            <a:endParaRPr lang="en-US" sz="1000" b="0">
              <a:solidFill>
                <a:schemeClr val="tx1"/>
              </a:solidFill>
            </a:endParaRPr>
          </a:p>
        </p:txBody>
      </p:sp>
      <p:sp>
        <p:nvSpPr>
          <p:cNvPr id="757767" name="Text Box 7"/>
          <p:cNvSpPr txBox="1">
            <a:spLocks noChangeArrowheads="1"/>
          </p:cNvSpPr>
          <p:nvPr/>
        </p:nvSpPr>
        <p:spPr bwMode="auto">
          <a:xfrm>
            <a:off x="1457325" y="3705225"/>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rPr>
              <a:t>14%</a:t>
            </a:r>
          </a:p>
        </p:txBody>
      </p:sp>
      <p:sp>
        <p:nvSpPr>
          <p:cNvPr id="757768" name="Text Box 8"/>
          <p:cNvSpPr txBox="1">
            <a:spLocks noChangeArrowheads="1"/>
          </p:cNvSpPr>
          <p:nvPr/>
        </p:nvSpPr>
        <p:spPr bwMode="auto">
          <a:xfrm>
            <a:off x="1495425" y="4695825"/>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rPr>
              <a:t>86%</a:t>
            </a:r>
          </a:p>
        </p:txBody>
      </p:sp>
      <p:sp>
        <p:nvSpPr>
          <p:cNvPr id="757769" name="Text Box 9"/>
          <p:cNvSpPr txBox="1">
            <a:spLocks noChangeArrowheads="1"/>
          </p:cNvSpPr>
          <p:nvPr/>
        </p:nvSpPr>
        <p:spPr bwMode="auto">
          <a:xfrm>
            <a:off x="8096250" y="3200400"/>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rPr>
              <a:t>65%</a:t>
            </a:r>
          </a:p>
        </p:txBody>
      </p:sp>
      <p:sp>
        <p:nvSpPr>
          <p:cNvPr id="757770" name="Text Box 10"/>
          <p:cNvSpPr txBox="1">
            <a:spLocks noChangeArrowheads="1"/>
          </p:cNvSpPr>
          <p:nvPr/>
        </p:nvSpPr>
        <p:spPr bwMode="auto">
          <a:xfrm>
            <a:off x="8105775" y="4914900"/>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rPr>
              <a:t>26%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1" name="Down Arrow 28"/>
          <p:cNvSpPr>
            <a:spLocks noChangeArrowheads="1"/>
          </p:cNvSpPr>
          <p:nvPr/>
        </p:nvSpPr>
        <p:spPr bwMode="auto">
          <a:xfrm>
            <a:off x="381000" y="2819400"/>
            <a:ext cx="990600" cy="533400"/>
          </a:xfrm>
          <a:prstGeom prst="downArrow">
            <a:avLst>
              <a:gd name="adj1" fmla="val 40907"/>
              <a:gd name="adj2" fmla="val 62500"/>
            </a:avLst>
          </a:prstGeom>
          <a:solidFill>
            <a:srgbClr val="FFFFFF">
              <a:alpha val="20000"/>
            </a:srgbClr>
          </a:solidFill>
          <a:ln w="12700" algn="ctr">
            <a:solidFill>
              <a:schemeClr val="tx1"/>
            </a:solidFill>
            <a:round/>
            <a:headEnd/>
            <a:tailEnd/>
          </a:ln>
        </p:spPr>
        <p:txBody>
          <a:bodyPr anchor="ctr"/>
          <a:lstStyle/>
          <a:p>
            <a:pPr algn="ctr" eaLnBrk="0" hangingPunct="0">
              <a:lnSpc>
                <a:spcPct val="90000"/>
              </a:lnSpc>
            </a:pPr>
            <a:endParaRPr lang="en-US"/>
          </a:p>
        </p:txBody>
      </p:sp>
      <p:sp>
        <p:nvSpPr>
          <p:cNvPr id="670722" name="Rectangle 2"/>
          <p:cNvSpPr>
            <a:spLocks noGrp="1" noChangeArrowheads="1"/>
          </p:cNvSpPr>
          <p:nvPr>
            <p:ph type="title" idx="4294967295"/>
          </p:nvPr>
        </p:nvSpPr>
        <p:spPr>
          <a:xfrm>
            <a:off x="0" y="76200"/>
            <a:ext cx="9144000" cy="769938"/>
          </a:xfrm>
        </p:spPr>
        <p:txBody>
          <a:bodyPr/>
          <a:lstStyle/>
          <a:p>
            <a:pPr algn="ctr">
              <a:lnSpc>
                <a:spcPct val="110000"/>
              </a:lnSpc>
            </a:pPr>
            <a:r>
              <a:rPr lang="en-US" sz="2300" smtClean="0">
                <a:solidFill>
                  <a:schemeClr val="accent1"/>
                </a:solidFill>
              </a:rPr>
              <a:t>Apple Unshackled Mobile Developers from Carrier Walled Gardens</a:t>
            </a:r>
            <a:r>
              <a:rPr lang="en-US" sz="2200" smtClean="0">
                <a:solidFill>
                  <a:schemeClr val="accent1"/>
                </a:solidFill>
              </a:rPr>
              <a:t/>
            </a:r>
            <a:br>
              <a:rPr lang="en-US" sz="2200" smtClean="0">
                <a:solidFill>
                  <a:schemeClr val="accent1"/>
                </a:solidFill>
              </a:rPr>
            </a:br>
            <a:r>
              <a:rPr lang="en-US" sz="1700" smtClean="0">
                <a:solidFill>
                  <a:schemeClr val="accent1"/>
                </a:solidFill>
              </a:rPr>
              <a:t>Leveraged 100MM+ iTunes Users Trained to Purchase Digital Goods Apple’s Way</a:t>
            </a:r>
          </a:p>
        </p:txBody>
      </p:sp>
      <p:pic>
        <p:nvPicPr>
          <p:cNvPr id="846850" name="Picture 2" descr="http://www.raoulpop.com/wp-content/uploads/2008/06/iphone3g_pair.jpg"/>
          <p:cNvPicPr>
            <a:picLocks noChangeAspect="1" noChangeArrowheads="1"/>
          </p:cNvPicPr>
          <p:nvPr/>
        </p:nvPicPr>
        <p:blipFill>
          <a:blip r:embed="rId2" cstate="screen"/>
          <a:srcRect/>
          <a:stretch>
            <a:fillRect/>
          </a:stretch>
        </p:blipFill>
        <p:spPr bwMode="auto">
          <a:xfrm>
            <a:off x="6524625" y="1757199"/>
            <a:ext cx="764071" cy="924928"/>
          </a:xfrm>
          <a:prstGeom prst="roundRect">
            <a:avLst>
              <a:gd name="adj" fmla="val 8334"/>
            </a:avLst>
          </a:prstGeom>
          <a:noFill/>
        </p:spPr>
      </p:pic>
      <p:pic>
        <p:nvPicPr>
          <p:cNvPr id="5" name="Picture 2" descr="http://www.raoulpop.com/wp-content/uploads/2008/06/iphone3g_pair.jpg"/>
          <p:cNvPicPr>
            <a:picLocks noChangeAspect="1" noChangeArrowheads="1"/>
          </p:cNvPicPr>
          <p:nvPr/>
        </p:nvPicPr>
        <p:blipFill>
          <a:blip r:embed="rId3"/>
          <a:srcRect/>
          <a:stretch>
            <a:fillRect/>
          </a:stretch>
        </p:blipFill>
        <p:spPr bwMode="auto">
          <a:xfrm>
            <a:off x="5105400" y="1752600"/>
            <a:ext cx="809625" cy="921298"/>
          </a:xfrm>
          <a:prstGeom prst="roundRect">
            <a:avLst/>
          </a:prstGeom>
          <a:noFill/>
        </p:spPr>
      </p:pic>
      <p:pic>
        <p:nvPicPr>
          <p:cNvPr id="846851" name="Picture 3"/>
          <p:cNvPicPr>
            <a:picLocks noChangeAspect="1" noChangeArrowheads="1"/>
          </p:cNvPicPr>
          <p:nvPr/>
        </p:nvPicPr>
        <p:blipFill>
          <a:blip r:embed="rId4" cstate="screen"/>
          <a:srcRect/>
          <a:stretch>
            <a:fillRect/>
          </a:stretch>
        </p:blipFill>
        <p:spPr bwMode="auto">
          <a:xfrm>
            <a:off x="3581400" y="1795299"/>
            <a:ext cx="1220258" cy="878586"/>
          </a:xfrm>
          <a:prstGeom prst="roundRect">
            <a:avLst/>
          </a:prstGeom>
          <a:noFill/>
          <a:ln w="9525">
            <a:noFill/>
            <a:miter lim="800000"/>
            <a:headEnd/>
            <a:tailEnd/>
          </a:ln>
          <a:effectLst/>
        </p:spPr>
      </p:pic>
      <p:pic>
        <p:nvPicPr>
          <p:cNvPr id="8" name="Picture 2" descr="http://www.raoulpop.com/wp-content/uploads/2008/06/iphone3g_pair.jpg"/>
          <p:cNvPicPr>
            <a:picLocks noChangeAspect="1" noChangeArrowheads="1"/>
          </p:cNvPicPr>
          <p:nvPr/>
        </p:nvPicPr>
        <p:blipFill>
          <a:blip r:embed="rId5"/>
          <a:srcRect/>
          <a:stretch>
            <a:fillRect/>
          </a:stretch>
        </p:blipFill>
        <p:spPr bwMode="auto">
          <a:xfrm>
            <a:off x="7951211" y="1719099"/>
            <a:ext cx="821314" cy="926611"/>
          </a:xfrm>
          <a:prstGeom prst="roundRect">
            <a:avLst/>
          </a:prstGeom>
          <a:noFill/>
        </p:spPr>
      </p:pic>
      <p:pic>
        <p:nvPicPr>
          <p:cNvPr id="846853" name="Picture 5"/>
          <p:cNvPicPr>
            <a:picLocks noChangeAspect="1" noChangeArrowheads="1"/>
          </p:cNvPicPr>
          <p:nvPr/>
        </p:nvPicPr>
        <p:blipFill>
          <a:blip r:embed="rId6"/>
          <a:srcRect/>
          <a:stretch>
            <a:fillRect/>
          </a:stretch>
        </p:blipFill>
        <p:spPr bwMode="auto">
          <a:xfrm>
            <a:off x="395075" y="3429000"/>
            <a:ext cx="4405525" cy="2744712"/>
          </a:xfrm>
          <a:prstGeom prst="roundRect">
            <a:avLst>
              <a:gd name="adj" fmla="val 4116"/>
            </a:avLst>
          </a:prstGeom>
          <a:noFill/>
          <a:ln w="9525">
            <a:noFill/>
            <a:miter lim="800000"/>
            <a:headEnd/>
            <a:tailEnd/>
          </a:ln>
          <a:effectLst/>
        </p:spPr>
      </p:pic>
      <p:pic>
        <p:nvPicPr>
          <p:cNvPr id="846854" name="Picture 6"/>
          <p:cNvPicPr>
            <a:picLocks noChangeAspect="1" noChangeArrowheads="1"/>
          </p:cNvPicPr>
          <p:nvPr/>
        </p:nvPicPr>
        <p:blipFill>
          <a:blip r:embed="rId7"/>
          <a:srcRect r="4840"/>
          <a:stretch>
            <a:fillRect/>
          </a:stretch>
        </p:blipFill>
        <p:spPr bwMode="auto">
          <a:xfrm>
            <a:off x="381000" y="1795299"/>
            <a:ext cx="858416" cy="876300"/>
          </a:xfrm>
          <a:prstGeom prst="roundRect">
            <a:avLst/>
          </a:prstGeom>
          <a:noFill/>
          <a:ln w="9525">
            <a:noFill/>
            <a:miter lim="800000"/>
            <a:headEnd/>
            <a:tailEnd/>
          </a:ln>
          <a:effectLst/>
        </p:spPr>
      </p:pic>
      <p:sp>
        <p:nvSpPr>
          <p:cNvPr id="670729" name="AutoShape 8" descr="http://mail.google.com/mail/?ui=2&amp;ik=629063c3e0&amp;view=att&amp;th=122b4e7fdec6dac6&amp;attid=0.1&amp;disp=inline&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670730" name="AutoShape 10" descr="http://mail.google.com/mail/?ui=2&amp;ik=629063c3e0&amp;view=att&amp;th=122b4e7fdec6dac6&amp;attid=0.1&amp;disp=inline&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46859" name="Picture 11"/>
          <p:cNvPicPr>
            <a:picLocks noChangeAspect="1" noChangeArrowheads="1"/>
          </p:cNvPicPr>
          <p:nvPr/>
        </p:nvPicPr>
        <p:blipFill>
          <a:blip r:embed="rId8"/>
          <a:srcRect/>
          <a:stretch>
            <a:fillRect/>
          </a:stretch>
        </p:blipFill>
        <p:spPr bwMode="auto">
          <a:xfrm>
            <a:off x="7010400" y="3429000"/>
            <a:ext cx="1817371" cy="2743200"/>
          </a:xfrm>
          <a:prstGeom prst="roundRect">
            <a:avLst>
              <a:gd name="adj" fmla="val 6604"/>
            </a:avLst>
          </a:prstGeom>
          <a:noFill/>
          <a:ln w="9525">
            <a:noFill/>
            <a:miter lim="800000"/>
            <a:headEnd/>
            <a:tailEnd/>
          </a:ln>
          <a:effectLst/>
        </p:spPr>
      </p:pic>
      <p:sp>
        <p:nvSpPr>
          <p:cNvPr id="670732" name="AutoShape 13" descr="http://mail.google.com/mail/?ui=2&amp;ik=629063c3e0&amp;view=att&amp;th=122b4f0ca7f533f0&amp;attid=0.1&amp;disp=inline&amp;zw"/>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846862" name="Picture 14"/>
          <p:cNvPicPr>
            <a:picLocks noChangeAspect="1" noChangeArrowheads="1"/>
          </p:cNvPicPr>
          <p:nvPr/>
        </p:nvPicPr>
        <p:blipFill>
          <a:blip r:embed="rId9"/>
          <a:srcRect r="1379"/>
          <a:stretch>
            <a:fillRect/>
          </a:stretch>
        </p:blipFill>
        <p:spPr bwMode="auto">
          <a:xfrm>
            <a:off x="5101590" y="3438525"/>
            <a:ext cx="1813001" cy="2743200"/>
          </a:xfrm>
          <a:prstGeom prst="roundRect">
            <a:avLst>
              <a:gd name="adj" fmla="val 4206"/>
            </a:avLst>
          </a:prstGeom>
          <a:noFill/>
          <a:ln w="9525">
            <a:noFill/>
            <a:miter lim="800000"/>
            <a:headEnd/>
            <a:tailEnd/>
          </a:ln>
          <a:effectLst/>
        </p:spPr>
      </p:pic>
      <p:sp>
        <p:nvSpPr>
          <p:cNvPr id="670734" name="Text Box 5"/>
          <p:cNvSpPr txBox="1">
            <a:spLocks noChangeArrowheads="1"/>
          </p:cNvSpPr>
          <p:nvPr/>
        </p:nvSpPr>
        <p:spPr bwMode="auto">
          <a:xfrm>
            <a:off x="228600" y="1338263"/>
            <a:ext cx="1314450"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iTunes on PC</a:t>
            </a:r>
          </a:p>
        </p:txBody>
      </p:sp>
      <p:sp>
        <p:nvSpPr>
          <p:cNvPr id="670735" name="Text Box 5"/>
          <p:cNvSpPr txBox="1">
            <a:spLocks noChangeArrowheads="1"/>
          </p:cNvSpPr>
          <p:nvPr/>
        </p:nvSpPr>
        <p:spPr bwMode="auto">
          <a:xfrm>
            <a:off x="5029200" y="1338263"/>
            <a:ext cx="1660525"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iTunes on iPhone</a:t>
            </a:r>
          </a:p>
        </p:txBody>
      </p:sp>
      <p:sp>
        <p:nvSpPr>
          <p:cNvPr id="670736" name="Text Box 5"/>
          <p:cNvSpPr txBox="1">
            <a:spLocks noChangeArrowheads="1"/>
          </p:cNvSpPr>
          <p:nvPr/>
        </p:nvSpPr>
        <p:spPr bwMode="auto">
          <a:xfrm>
            <a:off x="7010400" y="1338263"/>
            <a:ext cx="1954213"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App Store on iPhone</a:t>
            </a:r>
          </a:p>
        </p:txBody>
      </p:sp>
      <p:cxnSp>
        <p:nvCxnSpPr>
          <p:cNvPr id="670737" name="Straight Arrow Connector 21"/>
          <p:cNvCxnSpPr>
            <a:cxnSpLocks noChangeShapeType="1"/>
          </p:cNvCxnSpPr>
          <p:nvPr/>
        </p:nvCxnSpPr>
        <p:spPr bwMode="auto">
          <a:xfrm rot="10800000">
            <a:off x="5953125" y="2185988"/>
            <a:ext cx="533400" cy="1587"/>
          </a:xfrm>
          <a:prstGeom prst="straightConnector1">
            <a:avLst/>
          </a:prstGeom>
          <a:noFill/>
          <a:ln w="38100" algn="ctr">
            <a:solidFill>
              <a:schemeClr val="accent1"/>
            </a:solidFill>
            <a:prstDash val="sysDash"/>
            <a:round/>
            <a:headEnd/>
            <a:tailEnd type="triangle" w="med" len="med"/>
          </a:ln>
        </p:spPr>
      </p:cxnSp>
      <p:cxnSp>
        <p:nvCxnSpPr>
          <p:cNvPr id="670738" name="Straight Arrow Connector 23"/>
          <p:cNvCxnSpPr>
            <a:cxnSpLocks noChangeShapeType="1"/>
          </p:cNvCxnSpPr>
          <p:nvPr/>
        </p:nvCxnSpPr>
        <p:spPr bwMode="auto">
          <a:xfrm flipV="1">
            <a:off x="7362825" y="2176463"/>
            <a:ext cx="533400" cy="1587"/>
          </a:xfrm>
          <a:prstGeom prst="straightConnector1">
            <a:avLst/>
          </a:prstGeom>
          <a:noFill/>
          <a:ln w="38100" algn="ctr">
            <a:solidFill>
              <a:schemeClr val="accent1"/>
            </a:solidFill>
            <a:prstDash val="sysDash"/>
            <a:round/>
            <a:headEnd/>
            <a:tailEnd type="triangle" w="med" len="med"/>
          </a:ln>
        </p:spPr>
      </p:cxnSp>
      <p:pic>
        <p:nvPicPr>
          <p:cNvPr id="846863" name="Picture 15"/>
          <p:cNvPicPr>
            <a:picLocks noChangeAspect="1" noChangeArrowheads="1"/>
          </p:cNvPicPr>
          <p:nvPr/>
        </p:nvPicPr>
        <p:blipFill>
          <a:blip r:embed="rId10"/>
          <a:srcRect/>
          <a:stretch>
            <a:fillRect/>
          </a:stretch>
        </p:blipFill>
        <p:spPr bwMode="auto">
          <a:xfrm>
            <a:off x="1447800" y="1795299"/>
            <a:ext cx="1954866" cy="880337"/>
          </a:xfrm>
          <a:prstGeom prst="roundRect">
            <a:avLst>
              <a:gd name="adj" fmla="val 12255"/>
            </a:avLst>
          </a:prstGeom>
          <a:noFill/>
          <a:ln w="9525">
            <a:noFill/>
            <a:miter lim="800000"/>
            <a:headEnd/>
            <a:tailEnd/>
          </a:ln>
          <a:effectLst/>
        </p:spPr>
      </p:pic>
      <p:sp>
        <p:nvSpPr>
          <p:cNvPr id="670740" name="Text Box 5"/>
          <p:cNvSpPr txBox="1">
            <a:spLocks noChangeArrowheads="1"/>
          </p:cNvSpPr>
          <p:nvPr/>
        </p:nvSpPr>
        <p:spPr bwMode="auto">
          <a:xfrm>
            <a:off x="1828800" y="1338263"/>
            <a:ext cx="2900363"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Linked Credit Cards / Gift Cards</a:t>
            </a:r>
          </a:p>
        </p:txBody>
      </p:sp>
      <p:sp>
        <p:nvSpPr>
          <p:cNvPr id="670741" name="Text Box 5"/>
          <p:cNvSpPr txBox="1">
            <a:spLocks noChangeArrowheads="1"/>
          </p:cNvSpPr>
          <p:nvPr/>
        </p:nvSpPr>
        <p:spPr bwMode="auto">
          <a:xfrm>
            <a:off x="1704975" y="2962275"/>
            <a:ext cx="1876425"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One-Click Purchase</a:t>
            </a:r>
          </a:p>
        </p:txBody>
      </p:sp>
      <p:sp>
        <p:nvSpPr>
          <p:cNvPr id="670742" name="Down Arrow 29"/>
          <p:cNvSpPr>
            <a:spLocks noChangeArrowheads="1"/>
          </p:cNvSpPr>
          <p:nvPr/>
        </p:nvSpPr>
        <p:spPr bwMode="auto">
          <a:xfrm>
            <a:off x="5029200" y="2819400"/>
            <a:ext cx="1066800" cy="533400"/>
          </a:xfrm>
          <a:prstGeom prst="downArrow">
            <a:avLst>
              <a:gd name="adj1" fmla="val 40907"/>
              <a:gd name="adj2" fmla="val 62500"/>
            </a:avLst>
          </a:prstGeom>
          <a:solidFill>
            <a:srgbClr val="FFFFFF">
              <a:alpha val="20000"/>
            </a:srgbClr>
          </a:solidFill>
          <a:ln w="12700" algn="ctr">
            <a:solidFill>
              <a:schemeClr val="tx1"/>
            </a:solidFill>
            <a:round/>
            <a:headEnd/>
            <a:tailEnd/>
          </a:ln>
        </p:spPr>
        <p:txBody>
          <a:bodyPr anchor="ctr"/>
          <a:lstStyle/>
          <a:p>
            <a:pPr algn="ctr" eaLnBrk="0" hangingPunct="0">
              <a:lnSpc>
                <a:spcPct val="90000"/>
              </a:lnSpc>
            </a:pPr>
            <a:endParaRPr lang="en-US"/>
          </a:p>
        </p:txBody>
      </p:sp>
      <p:sp>
        <p:nvSpPr>
          <p:cNvPr id="670743" name="Down Arrow 30"/>
          <p:cNvSpPr>
            <a:spLocks noChangeArrowheads="1"/>
          </p:cNvSpPr>
          <p:nvPr/>
        </p:nvSpPr>
        <p:spPr bwMode="auto">
          <a:xfrm>
            <a:off x="7848600" y="2819400"/>
            <a:ext cx="1066800" cy="533400"/>
          </a:xfrm>
          <a:prstGeom prst="downArrow">
            <a:avLst>
              <a:gd name="adj1" fmla="val 40907"/>
              <a:gd name="adj2" fmla="val 62500"/>
            </a:avLst>
          </a:prstGeom>
          <a:solidFill>
            <a:srgbClr val="FFFFFF">
              <a:alpha val="20000"/>
            </a:srgbClr>
          </a:solidFill>
          <a:ln w="12700" algn="ctr">
            <a:solidFill>
              <a:schemeClr val="tx1"/>
            </a:solidFill>
            <a:round/>
            <a:headEnd/>
            <a:tailEnd/>
          </a:ln>
        </p:spPr>
        <p:txBody>
          <a:bodyPr anchor="ctr"/>
          <a:lstStyle/>
          <a:p>
            <a:pPr algn="ctr" eaLnBrk="0" hangingPunct="0">
              <a:lnSpc>
                <a:spcPct val="90000"/>
              </a:lnSpc>
            </a:pPr>
            <a:endParaRPr lang="en-US"/>
          </a:p>
        </p:txBody>
      </p:sp>
      <p:sp>
        <p:nvSpPr>
          <p:cNvPr id="670744" name="Down Arrow 31"/>
          <p:cNvSpPr>
            <a:spLocks noChangeArrowheads="1"/>
          </p:cNvSpPr>
          <p:nvPr/>
        </p:nvSpPr>
        <p:spPr bwMode="auto">
          <a:xfrm>
            <a:off x="3733800" y="2819400"/>
            <a:ext cx="990600" cy="533400"/>
          </a:xfrm>
          <a:prstGeom prst="downArrow">
            <a:avLst>
              <a:gd name="adj1" fmla="val 40907"/>
              <a:gd name="adj2" fmla="val 62500"/>
            </a:avLst>
          </a:prstGeom>
          <a:solidFill>
            <a:srgbClr val="FFFFFF">
              <a:alpha val="20000"/>
            </a:srgbClr>
          </a:solidFill>
          <a:ln w="12700" algn="ctr">
            <a:solidFill>
              <a:schemeClr val="tx1"/>
            </a:solidFill>
            <a:round/>
            <a:headEnd/>
            <a:tailEnd/>
          </a:ln>
        </p:spPr>
        <p:txBody>
          <a:bodyPr anchor="ctr"/>
          <a:lstStyle/>
          <a:p>
            <a:pPr algn="ctr" eaLnBrk="0" hangingPunct="0">
              <a:lnSpc>
                <a:spcPct val="90000"/>
              </a:lnSpc>
            </a:pPr>
            <a:endParaRPr lang="en-US"/>
          </a:p>
        </p:txBody>
      </p:sp>
      <p:sp>
        <p:nvSpPr>
          <p:cNvPr id="670745" name="Text Box 5"/>
          <p:cNvSpPr txBox="1">
            <a:spLocks noChangeArrowheads="1"/>
          </p:cNvSpPr>
          <p:nvPr/>
        </p:nvSpPr>
        <p:spPr bwMode="auto">
          <a:xfrm>
            <a:off x="6400800" y="2971800"/>
            <a:ext cx="1095375" cy="285750"/>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Tap to Buy</a:t>
            </a:r>
          </a:p>
        </p:txBody>
      </p:sp>
      <p:sp>
        <p:nvSpPr>
          <p:cNvPr id="670746" name="Text Box 8"/>
          <p:cNvSpPr txBox="1">
            <a:spLocks noChangeArrowheads="1"/>
          </p:cNvSpPr>
          <p:nvPr/>
        </p:nvSpPr>
        <p:spPr bwMode="auto">
          <a:xfrm>
            <a:off x="1724025" y="6457950"/>
            <a:ext cx="7010400" cy="228600"/>
          </a:xfrm>
          <a:prstGeom prst="rect">
            <a:avLst/>
          </a:prstGeom>
          <a:noFill/>
          <a:ln w="9525">
            <a:noFill/>
            <a:miter lim="800000"/>
            <a:headEnd/>
            <a:tailEnd/>
          </a:ln>
        </p:spPr>
        <p:txBody>
          <a:bodyPr/>
          <a:lstStyle/>
          <a:p>
            <a:pPr algn="r"/>
            <a:r>
              <a:rPr lang="en-US" sz="900" b="0" i="1">
                <a:solidFill>
                  <a:schemeClr val="tx1"/>
                </a:solidFill>
              </a:rPr>
              <a:t>Source: Apple.</a:t>
            </a:r>
          </a:p>
        </p:txBody>
      </p:sp>
      <p:sp>
        <p:nvSpPr>
          <p:cNvPr id="67074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A58CFFF6-F140-4813-A296-986797D0E4B9}" type="slidenum">
              <a:rPr lang="en-US" sz="1000" b="0">
                <a:solidFill>
                  <a:schemeClr val="tx1"/>
                </a:solidFill>
              </a:rPr>
              <a:pPr algn="r" defTabSz="1019175" eaLnBrk="0" hangingPunct="0"/>
              <a:t>45</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90" name="Title 1"/>
          <p:cNvSpPr>
            <a:spLocks/>
          </p:cNvSpPr>
          <p:nvPr/>
        </p:nvSpPr>
        <p:spPr bwMode="gray">
          <a:xfrm>
            <a:off x="173038" y="87313"/>
            <a:ext cx="8791575" cy="750887"/>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‘Walled Gardens’ Collapsed Nearly Overnight</a:t>
            </a:r>
            <a:br>
              <a:rPr lang="en-US" sz="2600" b="0">
                <a:solidFill>
                  <a:schemeClr val="accent1"/>
                </a:solidFill>
              </a:rPr>
            </a:br>
            <a:r>
              <a:rPr lang="en-US" sz="2200" b="0">
                <a:solidFill>
                  <a:schemeClr val="accent1"/>
                </a:solidFill>
              </a:rPr>
              <a:t>UK Mobile Users Fleeing From Carrier Portal Sites</a:t>
            </a:r>
            <a:endParaRPr lang="en-US" sz="1200" b="0">
              <a:solidFill>
                <a:schemeClr val="accent1"/>
              </a:solidFill>
            </a:endParaRPr>
          </a:p>
        </p:txBody>
      </p:sp>
      <p:sp>
        <p:nvSpPr>
          <p:cNvPr id="758791" name="Text Box 8"/>
          <p:cNvSpPr txBox="1">
            <a:spLocks noChangeArrowheads="1"/>
          </p:cNvSpPr>
          <p:nvPr/>
        </p:nvSpPr>
        <p:spPr bwMode="auto">
          <a:xfrm>
            <a:off x="2286000" y="1077913"/>
            <a:ext cx="4606925" cy="304800"/>
          </a:xfrm>
          <a:prstGeom prst="rect">
            <a:avLst/>
          </a:prstGeom>
          <a:noFill/>
          <a:ln w="9525">
            <a:noFill/>
            <a:miter lim="800000"/>
            <a:headEnd/>
            <a:tailEnd/>
          </a:ln>
        </p:spPr>
        <p:txBody>
          <a:bodyPr wrap="none">
            <a:spAutoFit/>
          </a:bodyPr>
          <a:lstStyle/>
          <a:p>
            <a:r>
              <a:rPr lang="en-US">
                <a:solidFill>
                  <a:schemeClr val="accent1"/>
                </a:solidFill>
              </a:rPr>
              <a:t>Mobile Web Sites’ Share of UK Mobile Internet Users</a:t>
            </a:r>
          </a:p>
        </p:txBody>
      </p:sp>
      <p:graphicFrame>
        <p:nvGraphicFramePr>
          <p:cNvPr id="758788" name="Object 4"/>
          <p:cNvGraphicFramePr>
            <a:graphicFrameLocks noChangeAspect="1"/>
          </p:cNvGraphicFramePr>
          <p:nvPr>
            <p:ph sz="half" idx="4294967295"/>
          </p:nvPr>
        </p:nvGraphicFramePr>
        <p:xfrm>
          <a:off x="561975" y="1677988"/>
          <a:ext cx="3667125" cy="4624387"/>
        </p:xfrm>
        <a:graphic>
          <a:graphicData uri="http://schemas.openxmlformats.org/presentationml/2006/ole">
            <p:oleObj spid="_x0000_s758788" name="Chart" r:id="rId3" imgW="4705462" imgH="5934090" progId="MSGraph.Chart.8">
              <p:embed followColorScheme="full"/>
            </p:oleObj>
          </a:graphicData>
        </a:graphic>
      </p:graphicFrame>
      <p:graphicFrame>
        <p:nvGraphicFramePr>
          <p:cNvPr id="758789" name="Object 5"/>
          <p:cNvGraphicFramePr>
            <a:graphicFrameLocks noChangeAspect="1"/>
          </p:cNvGraphicFramePr>
          <p:nvPr>
            <p:ph sz="half" idx="4294967295"/>
          </p:nvPr>
        </p:nvGraphicFramePr>
        <p:xfrm>
          <a:off x="4765675" y="1600200"/>
          <a:ext cx="3556000" cy="4743450"/>
        </p:xfrm>
        <a:graphic>
          <a:graphicData uri="http://schemas.openxmlformats.org/presentationml/2006/ole">
            <p:oleObj spid="_x0000_s758789" name="Chart" r:id="rId4" imgW="4448292" imgH="5934090" progId="MSGraph.Chart.8">
              <p:embed followColorScheme="full"/>
            </p:oleObj>
          </a:graphicData>
        </a:graphic>
      </p:graphicFrame>
      <p:sp>
        <p:nvSpPr>
          <p:cNvPr id="758792" name="Line 17"/>
          <p:cNvSpPr>
            <a:spLocks noChangeShapeType="1"/>
          </p:cNvSpPr>
          <p:nvPr/>
        </p:nvSpPr>
        <p:spPr bwMode="auto">
          <a:xfrm>
            <a:off x="3352800" y="2209800"/>
            <a:ext cx="1371600" cy="3276600"/>
          </a:xfrm>
          <a:prstGeom prst="line">
            <a:avLst/>
          </a:prstGeom>
          <a:noFill/>
          <a:ln w="38100">
            <a:solidFill>
              <a:schemeClr val="folHlink"/>
            </a:solidFill>
            <a:round/>
            <a:headEnd/>
            <a:tailEnd type="arrow" w="med" len="med"/>
          </a:ln>
        </p:spPr>
        <p:txBody>
          <a:bodyPr/>
          <a:lstStyle/>
          <a:p>
            <a:endParaRPr lang="en-US"/>
          </a:p>
        </p:txBody>
      </p:sp>
      <p:sp>
        <p:nvSpPr>
          <p:cNvPr id="758793" name="Text Box 18"/>
          <p:cNvSpPr txBox="1">
            <a:spLocks noChangeArrowheads="1"/>
          </p:cNvSpPr>
          <p:nvPr/>
        </p:nvSpPr>
        <p:spPr bwMode="auto">
          <a:xfrm>
            <a:off x="2438400" y="1431925"/>
            <a:ext cx="635000" cy="336550"/>
          </a:xfrm>
          <a:prstGeom prst="rect">
            <a:avLst/>
          </a:prstGeom>
          <a:noFill/>
          <a:ln w="9525">
            <a:noFill/>
            <a:miter lim="800000"/>
            <a:headEnd/>
            <a:tailEnd/>
          </a:ln>
        </p:spPr>
        <p:txBody>
          <a:bodyPr wrap="none">
            <a:spAutoFit/>
          </a:bodyPr>
          <a:lstStyle/>
          <a:p>
            <a:r>
              <a:rPr lang="en-US" sz="1600">
                <a:solidFill>
                  <a:schemeClr val="tx1"/>
                </a:solidFill>
              </a:rPr>
              <a:t>2007</a:t>
            </a:r>
          </a:p>
        </p:txBody>
      </p:sp>
      <p:sp>
        <p:nvSpPr>
          <p:cNvPr id="758794" name="Text Box 19"/>
          <p:cNvSpPr txBox="1">
            <a:spLocks noChangeArrowheads="1"/>
          </p:cNvSpPr>
          <p:nvPr/>
        </p:nvSpPr>
        <p:spPr bwMode="auto">
          <a:xfrm>
            <a:off x="6553200" y="1428750"/>
            <a:ext cx="635000" cy="336550"/>
          </a:xfrm>
          <a:prstGeom prst="rect">
            <a:avLst/>
          </a:prstGeom>
          <a:noFill/>
          <a:ln w="9525">
            <a:noFill/>
            <a:miter lim="800000"/>
            <a:headEnd/>
            <a:tailEnd/>
          </a:ln>
        </p:spPr>
        <p:txBody>
          <a:bodyPr wrap="none">
            <a:spAutoFit/>
          </a:bodyPr>
          <a:lstStyle/>
          <a:p>
            <a:r>
              <a:rPr lang="en-US" sz="1600">
                <a:solidFill>
                  <a:schemeClr val="tx1"/>
                </a:solidFill>
              </a:rPr>
              <a:t>2008</a:t>
            </a:r>
          </a:p>
        </p:txBody>
      </p:sp>
      <p:sp>
        <p:nvSpPr>
          <p:cNvPr id="758795" name="Text Box 8"/>
          <p:cNvSpPr txBox="1">
            <a:spLocks noChangeArrowheads="1"/>
          </p:cNvSpPr>
          <p:nvPr/>
        </p:nvSpPr>
        <p:spPr bwMode="auto">
          <a:xfrm>
            <a:off x="1838325" y="6343650"/>
            <a:ext cx="7010400" cy="228600"/>
          </a:xfrm>
          <a:prstGeom prst="rect">
            <a:avLst/>
          </a:prstGeom>
          <a:noFill/>
          <a:ln w="9525">
            <a:noFill/>
            <a:miter lim="800000"/>
            <a:headEnd/>
            <a:tailEnd/>
          </a:ln>
        </p:spPr>
        <p:txBody>
          <a:bodyPr/>
          <a:lstStyle/>
          <a:p>
            <a:pPr algn="r"/>
            <a:r>
              <a:rPr lang="en-US" sz="900" b="0" i="1">
                <a:solidFill>
                  <a:schemeClr val="tx1"/>
                </a:solidFill>
              </a:rPr>
              <a:t>Note: Share of users refers to the percent of users who have accessed these sites on a mobile phone during each year; i.e. 82% of UK mobile Internet users accessed Google in 2008, up from 44% in 2007. Source: Nokia Siemens Networks, Nokia UK Smartphone Study.</a:t>
            </a:r>
          </a:p>
        </p:txBody>
      </p:sp>
      <p:sp>
        <p:nvSpPr>
          <p:cNvPr id="758796"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6BC50EC1-25E5-4949-9698-D6977F90F8DF}" type="slidenum">
              <a:rPr lang="en-US" sz="1000" b="0">
                <a:solidFill>
                  <a:schemeClr val="tx1"/>
                </a:solidFill>
              </a:rPr>
              <a:pPr algn="r" defTabSz="1019175" eaLnBrk="0" hangingPunct="0"/>
              <a:t>46</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4690" name="Diagram 2"/>
          <p:cNvGraphicFramePr>
            <a:graphicFrameLocks/>
          </p:cNvGraphicFramePr>
          <p:nvPr/>
        </p:nvGraphicFramePr>
        <p:xfrm>
          <a:off x="76200" y="19050"/>
          <a:ext cx="8991600" cy="7493000"/>
        </p:xfrm>
        <a:graphic>
          <a:graphicData uri="http://schemas.openxmlformats.org/drawingml/2006/compatibility">
            <com:legacyDrawing xmlns:com="http://schemas.openxmlformats.org/drawingml/2006/compatibility" spid="_x0000_s754690"/>
          </a:graphicData>
        </a:graphic>
      </p:graphicFrame>
      <p:sp>
        <p:nvSpPr>
          <p:cNvPr id="754696" name="Rectangle 2"/>
          <p:cNvSpPr>
            <a:spLocks noGrp="1" noChangeArrowheads="1"/>
          </p:cNvSpPr>
          <p:nvPr>
            <p:ph type="title" idx="4294967295"/>
          </p:nvPr>
        </p:nvSpPr>
        <p:spPr>
          <a:xfrm>
            <a:off x="0" y="117475"/>
            <a:ext cx="9144000" cy="696913"/>
          </a:xfrm>
        </p:spPr>
        <p:txBody>
          <a:bodyPr/>
          <a:lstStyle/>
          <a:p>
            <a:pPr algn="ctr"/>
            <a:r>
              <a:rPr lang="en-US" smtClean="0">
                <a:solidFill>
                  <a:schemeClr val="accent1"/>
                </a:solidFill>
              </a:rPr>
              <a:t>Facebook + Apple iPhone / iTouch</a:t>
            </a:r>
            <a:br>
              <a:rPr lang="en-US" smtClean="0">
                <a:solidFill>
                  <a:schemeClr val="accent1"/>
                </a:solidFill>
              </a:rPr>
            </a:br>
            <a:r>
              <a:rPr lang="en-US" sz="1800" smtClean="0">
                <a:solidFill>
                  <a:schemeClr val="accent1"/>
                </a:solidFill>
              </a:rPr>
              <a:t>Driving Independent / Overlapping Innovation in Social Networking + Mobile Platforms</a:t>
            </a:r>
            <a:endParaRPr lang="en-US" sz="1800" smtClean="0">
              <a:solidFill>
                <a:srgbClr val="FF0000"/>
              </a:solidFill>
            </a:endParaRPr>
          </a:p>
        </p:txBody>
      </p:sp>
      <p:sp>
        <p:nvSpPr>
          <p:cNvPr id="754697" name="Text Box 12"/>
          <p:cNvSpPr txBox="1">
            <a:spLocks noChangeArrowheads="1"/>
          </p:cNvSpPr>
          <p:nvPr/>
        </p:nvSpPr>
        <p:spPr bwMode="auto">
          <a:xfrm>
            <a:off x="4876800" y="1600200"/>
            <a:ext cx="1644650" cy="641350"/>
          </a:xfrm>
          <a:prstGeom prst="rect">
            <a:avLst/>
          </a:prstGeom>
          <a:noFill/>
          <a:ln w="9525">
            <a:noFill/>
            <a:miter lim="800000"/>
            <a:headEnd/>
            <a:tailEnd/>
          </a:ln>
        </p:spPr>
        <p:txBody>
          <a:bodyPr wrap="none">
            <a:spAutoFit/>
          </a:bodyPr>
          <a:lstStyle/>
          <a:p>
            <a:pPr algn="ctr"/>
            <a:r>
              <a:rPr lang="en-US" sz="1800">
                <a:solidFill>
                  <a:schemeClr val="accent1"/>
                </a:solidFill>
              </a:rPr>
              <a:t>Apple iPhone</a:t>
            </a:r>
          </a:p>
          <a:p>
            <a:pPr algn="ctr"/>
            <a:r>
              <a:rPr lang="en-US" sz="1800">
                <a:solidFill>
                  <a:schemeClr val="accent1"/>
                </a:solidFill>
              </a:rPr>
              <a:t>/ iTouch</a:t>
            </a:r>
          </a:p>
        </p:txBody>
      </p:sp>
      <p:sp>
        <p:nvSpPr>
          <p:cNvPr id="754698" name="Text Box 13"/>
          <p:cNvSpPr txBox="1">
            <a:spLocks noChangeArrowheads="1"/>
          </p:cNvSpPr>
          <p:nvPr/>
        </p:nvSpPr>
        <p:spPr bwMode="auto">
          <a:xfrm>
            <a:off x="2819400" y="1600200"/>
            <a:ext cx="1250950" cy="366713"/>
          </a:xfrm>
          <a:prstGeom prst="rect">
            <a:avLst/>
          </a:prstGeom>
          <a:noFill/>
          <a:ln w="9525">
            <a:noFill/>
            <a:miter lim="800000"/>
            <a:headEnd/>
            <a:tailEnd/>
          </a:ln>
        </p:spPr>
        <p:txBody>
          <a:bodyPr wrap="none">
            <a:spAutoFit/>
          </a:bodyPr>
          <a:lstStyle/>
          <a:p>
            <a:r>
              <a:rPr lang="en-US" sz="1800">
                <a:solidFill>
                  <a:schemeClr val="accent1"/>
                </a:solidFill>
              </a:rPr>
              <a:t>Facebook</a:t>
            </a:r>
          </a:p>
        </p:txBody>
      </p:sp>
      <p:sp>
        <p:nvSpPr>
          <p:cNvPr id="3361806" name="Rectangle 14"/>
          <p:cNvSpPr>
            <a:spLocks noChangeArrowheads="1"/>
          </p:cNvSpPr>
          <p:nvPr/>
        </p:nvSpPr>
        <p:spPr bwMode="auto">
          <a:xfrm>
            <a:off x="2390775" y="3097213"/>
            <a:ext cx="2120900" cy="1314450"/>
          </a:xfrm>
          <a:prstGeom prst="rect">
            <a:avLst/>
          </a:prstGeom>
          <a:noFill/>
          <a:ln w="9525">
            <a:noFill/>
            <a:miter lim="800000"/>
            <a:headEnd/>
            <a:tailEnd/>
          </a:ln>
          <a:effectLst/>
        </p:spPr>
        <p:txBody>
          <a:bodyPr wrap="none">
            <a:spAutoFit/>
          </a:bodyPr>
          <a:lstStyle/>
          <a:p>
            <a:pPr algn="ctr">
              <a:defRPr/>
            </a:pPr>
            <a:r>
              <a:rPr lang="en-US" sz="1600">
                <a:solidFill>
                  <a:schemeClr val="tx1"/>
                </a:solidFill>
                <a:effectLst>
                  <a:outerShdw blurRad="38100" dist="38100" dir="2700000" algn="tl">
                    <a:srgbClr val="000000"/>
                  </a:outerShdw>
                </a:effectLst>
              </a:rPr>
              <a:t>390MM users</a:t>
            </a:r>
          </a:p>
          <a:p>
            <a:pPr algn="ctr">
              <a:defRPr/>
            </a:pPr>
            <a:r>
              <a:rPr lang="en-US" sz="1600">
                <a:solidFill>
                  <a:schemeClr val="tx1"/>
                </a:solidFill>
                <a:effectLst>
                  <a:outerShdw blurRad="38100" dist="38100" dir="2700000" algn="tl">
                    <a:srgbClr val="000000"/>
                  </a:outerShdw>
                </a:effectLst>
              </a:rPr>
              <a:t>+153% Y/Y</a:t>
            </a:r>
          </a:p>
          <a:p>
            <a:pPr algn="ctr">
              <a:defRPr/>
            </a:pPr>
            <a:endParaRPr lang="en-US" sz="1600">
              <a:solidFill>
                <a:schemeClr val="tx1"/>
              </a:solidFill>
              <a:effectLst>
                <a:outerShdw blurRad="38100" dist="38100" dir="2700000" algn="tl">
                  <a:srgbClr val="000000"/>
                </a:outerShdw>
              </a:effectLst>
            </a:endParaRPr>
          </a:p>
          <a:p>
            <a:pPr algn="ctr">
              <a:defRPr/>
            </a:pPr>
            <a:r>
              <a:rPr lang="en-US" sz="1600">
                <a:solidFill>
                  <a:schemeClr val="tx1"/>
                </a:solidFill>
                <a:effectLst>
                  <a:outerShdw blurRad="38100" dist="38100" dir="2700000" algn="tl">
                    <a:srgbClr val="000000"/>
                  </a:outerShdw>
                </a:effectLst>
              </a:rPr>
              <a:t>350K+ Apps</a:t>
            </a:r>
          </a:p>
          <a:p>
            <a:pPr algn="ctr">
              <a:defRPr/>
            </a:pPr>
            <a:r>
              <a:rPr lang="en-US" sz="1600">
                <a:solidFill>
                  <a:schemeClr val="tx1"/>
                </a:solidFill>
                <a:effectLst>
                  <a:outerShdw blurRad="38100" dist="38100" dir="2700000" algn="tl">
                    <a:srgbClr val="000000"/>
                  </a:outerShdw>
                </a:effectLst>
              </a:rPr>
              <a:t>500MM+ Downloads</a:t>
            </a:r>
          </a:p>
        </p:txBody>
      </p:sp>
      <p:sp>
        <p:nvSpPr>
          <p:cNvPr id="3361807" name="Rectangle 15"/>
          <p:cNvSpPr>
            <a:spLocks noChangeArrowheads="1"/>
          </p:cNvSpPr>
          <p:nvPr/>
        </p:nvSpPr>
        <p:spPr bwMode="auto">
          <a:xfrm>
            <a:off x="4856163" y="3097213"/>
            <a:ext cx="1701800" cy="1314450"/>
          </a:xfrm>
          <a:prstGeom prst="rect">
            <a:avLst/>
          </a:prstGeom>
          <a:noFill/>
          <a:ln w="9525">
            <a:noFill/>
            <a:miter lim="800000"/>
            <a:headEnd/>
            <a:tailEnd/>
          </a:ln>
          <a:effectLst/>
        </p:spPr>
        <p:txBody>
          <a:bodyPr wrap="none">
            <a:spAutoFit/>
          </a:bodyPr>
          <a:lstStyle/>
          <a:p>
            <a:pPr algn="ctr"/>
            <a:r>
              <a:rPr lang="en-US" sz="1600">
                <a:solidFill>
                  <a:schemeClr val="tx1"/>
                </a:solidFill>
                <a:effectLst>
                  <a:outerShdw blurRad="38100" dist="38100" dir="2700000" algn="tl">
                    <a:srgbClr val="000000"/>
                  </a:outerShdw>
                </a:effectLst>
              </a:rPr>
              <a:t>57MM users</a:t>
            </a:r>
          </a:p>
          <a:p>
            <a:pPr algn="ctr"/>
            <a:r>
              <a:rPr lang="en-US" sz="1600">
                <a:solidFill>
                  <a:schemeClr val="tx1"/>
                </a:solidFill>
                <a:effectLst>
                  <a:outerShdw blurRad="38100" dist="38100" dir="2700000" algn="tl">
                    <a:srgbClr val="000000"/>
                  </a:outerShdw>
                </a:effectLst>
              </a:rPr>
              <a:t>+166% Y/Y</a:t>
            </a:r>
          </a:p>
          <a:p>
            <a:pPr algn="ctr"/>
            <a:endParaRPr lang="en-US" sz="1600">
              <a:solidFill>
                <a:schemeClr val="tx1"/>
              </a:solidFill>
              <a:effectLst>
                <a:outerShdw blurRad="38100" dist="38100" dir="2700000" algn="tl">
                  <a:srgbClr val="000000"/>
                </a:outerShdw>
              </a:effectLst>
            </a:endParaRPr>
          </a:p>
          <a:p>
            <a:pPr algn="ctr"/>
            <a:r>
              <a:rPr lang="en-US" sz="1600">
                <a:solidFill>
                  <a:schemeClr val="tx1"/>
                </a:solidFill>
                <a:effectLst>
                  <a:outerShdw blurRad="38100" dist="38100" dir="2700000" algn="tl">
                    <a:srgbClr val="000000"/>
                  </a:outerShdw>
                </a:effectLst>
              </a:rPr>
              <a:t>85K+ Apps</a:t>
            </a:r>
          </a:p>
          <a:p>
            <a:pPr algn="ctr"/>
            <a:r>
              <a:rPr lang="en-US" sz="1600">
                <a:solidFill>
                  <a:schemeClr val="tx1"/>
                </a:solidFill>
                <a:effectLst>
                  <a:outerShdw blurRad="38100" dist="38100" dir="2700000" algn="tl">
                    <a:srgbClr val="000000"/>
                  </a:outerShdw>
                </a:effectLst>
              </a:rPr>
              <a:t>2B+ Downloads</a:t>
            </a:r>
          </a:p>
        </p:txBody>
      </p:sp>
      <p:sp>
        <p:nvSpPr>
          <p:cNvPr id="754701" name="Text Box 16"/>
          <p:cNvSpPr txBox="1">
            <a:spLocks noChangeArrowheads="1"/>
          </p:cNvSpPr>
          <p:nvPr/>
        </p:nvSpPr>
        <p:spPr bwMode="auto">
          <a:xfrm>
            <a:off x="1905000" y="6400800"/>
            <a:ext cx="6858000" cy="247650"/>
          </a:xfrm>
          <a:prstGeom prst="rect">
            <a:avLst/>
          </a:prstGeom>
          <a:noFill/>
          <a:ln w="9525" algn="ctr">
            <a:noFill/>
            <a:miter lim="800000"/>
            <a:headEnd/>
            <a:tailEnd/>
          </a:ln>
        </p:spPr>
        <p:txBody>
          <a:bodyPr/>
          <a:lstStyle/>
          <a:p>
            <a:pPr algn="r"/>
            <a:r>
              <a:rPr lang="en-US" sz="900" b="0" i="1">
                <a:solidFill>
                  <a:schemeClr val="tx1"/>
                </a:solidFill>
              </a:rPr>
              <a:t>Note: Facebook data as of 9/09, Apple data as of 10/09. Source: comScore, Facebook, Apple.</a:t>
            </a:r>
          </a:p>
        </p:txBody>
      </p:sp>
      <p:sp>
        <p:nvSpPr>
          <p:cNvPr id="754702"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D2C46D4A-6136-4312-9E43-0A5FE5C973DD}" type="slidenum">
              <a:rPr lang="en-US" sz="1000" b="0">
                <a:solidFill>
                  <a:schemeClr val="tx1"/>
                </a:solidFill>
              </a:rPr>
              <a:pPr algn="r" defTabSz="1019175" eaLnBrk="0" hangingPunct="0"/>
              <a:t>47</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3" name="Rectangle 2"/>
          <p:cNvSpPr>
            <a:spLocks noGrp="1" noChangeArrowheads="1"/>
          </p:cNvSpPr>
          <p:nvPr>
            <p:ph type="title" idx="4294967295"/>
          </p:nvPr>
        </p:nvSpPr>
        <p:spPr>
          <a:xfrm>
            <a:off x="-104775" y="152400"/>
            <a:ext cx="9363075" cy="696913"/>
          </a:xfrm>
        </p:spPr>
        <p:txBody>
          <a:bodyPr/>
          <a:lstStyle/>
          <a:p>
            <a:pPr algn="ctr"/>
            <a:r>
              <a:rPr lang="en-US" smtClean="0">
                <a:solidFill>
                  <a:schemeClr val="accent1"/>
                </a:solidFill>
              </a:rPr>
              <a:t>Key Theme # 4</a:t>
            </a:r>
            <a:br>
              <a:rPr lang="en-US" smtClean="0">
                <a:solidFill>
                  <a:schemeClr val="accent1"/>
                </a:solidFill>
              </a:rPr>
            </a:br>
            <a:r>
              <a:rPr lang="en-US" sz="1800" smtClean="0">
                <a:solidFill>
                  <a:schemeClr val="accent1"/>
                </a:solidFill>
              </a:rPr>
              <a:t>Mobile in Japan + Desktop Internet Provide Roadmaps for Mobile Growth + Monetization</a:t>
            </a:r>
          </a:p>
        </p:txBody>
      </p:sp>
      <p:sp>
        <p:nvSpPr>
          <p:cNvPr id="760834" name="Rectangle 3"/>
          <p:cNvSpPr>
            <a:spLocks noGrp="1" noChangeArrowheads="1"/>
          </p:cNvSpPr>
          <p:nvPr>
            <p:ph type="body" idx="4294967295"/>
          </p:nvPr>
        </p:nvSpPr>
        <p:spPr>
          <a:xfrm>
            <a:off x="228600" y="2209800"/>
            <a:ext cx="8534400" cy="3341688"/>
          </a:xfrm>
        </p:spPr>
        <p:txBody>
          <a:bodyPr/>
          <a:lstStyle/>
          <a:p>
            <a:pPr marL="342900" indent="-342900">
              <a:lnSpc>
                <a:spcPct val="140000"/>
              </a:lnSpc>
              <a:buClr>
                <a:schemeClr val="accent1"/>
              </a:buClr>
              <a:buFont typeface="Symbol" pitchFamily="18" charset="2"/>
              <a:buNone/>
            </a:pPr>
            <a:r>
              <a:rPr lang="en-US" sz="2400" smtClean="0">
                <a:solidFill>
                  <a:schemeClr val="accent1"/>
                </a:solidFill>
                <a:latin typeface="Arial" charset="0"/>
                <a:cs typeface="Arial" charset="0"/>
              </a:rPr>
              <a:t>	Mobile Internet development in Japan and desktop Internet business models indicate significant runways for mobile online commerce / paid services / advertising monetization; data access is likely to lose relative revenue share in mobile Internet ecosystem.</a:t>
            </a:r>
          </a:p>
          <a:p>
            <a:pPr marL="342900" indent="-342900">
              <a:lnSpc>
                <a:spcPct val="140000"/>
              </a:lnSpc>
              <a:buClr>
                <a:schemeClr val="accent1"/>
              </a:buClr>
              <a:buFont typeface="Symbol" pitchFamily="18" charset="2"/>
              <a:buNone/>
            </a:pPr>
            <a:endParaRPr lang="en-US" sz="2400" b="1" smtClean="0">
              <a:solidFill>
                <a:schemeClr val="accent1"/>
              </a:solidFill>
              <a:latin typeface="Arial" charset="0"/>
              <a:cs typeface="Arial" charset="0"/>
            </a:endParaRPr>
          </a:p>
        </p:txBody>
      </p:sp>
      <p:sp>
        <p:nvSpPr>
          <p:cNvPr id="76083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339CAF62-999D-4330-B63F-9163142F127F}" type="slidenum">
              <a:rPr lang="en-US" sz="1000" b="0">
                <a:solidFill>
                  <a:schemeClr val="tx1"/>
                </a:solidFill>
              </a:rPr>
              <a:pPr algn="r" defTabSz="1019175" eaLnBrk="0" hangingPunct="0"/>
              <a:t>48</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4" name="Title 1"/>
          <p:cNvSpPr>
            <a:spLocks noGrp="1"/>
          </p:cNvSpPr>
          <p:nvPr>
            <p:ph type="title" idx="4294967295"/>
          </p:nvPr>
        </p:nvSpPr>
        <p:spPr>
          <a:xfrm>
            <a:off x="0" y="76200"/>
            <a:ext cx="9144000" cy="757238"/>
          </a:xfrm>
        </p:spPr>
        <p:txBody>
          <a:bodyPr/>
          <a:lstStyle/>
          <a:p>
            <a:pPr algn="ctr"/>
            <a:r>
              <a:rPr lang="en-US" smtClean="0">
                <a:solidFill>
                  <a:schemeClr val="accent1"/>
                </a:solidFill>
              </a:rPr>
              <a:t>Japan’s Mobile Internet Revenue Mix</a:t>
            </a:r>
            <a:r>
              <a:rPr lang="en-US" sz="2400" smtClean="0">
                <a:solidFill>
                  <a:schemeClr val="accent1"/>
                </a:solidFill>
              </a:rPr>
              <a:t/>
            </a:r>
            <a:br>
              <a:rPr lang="en-US" sz="2400" smtClean="0">
                <a:solidFill>
                  <a:schemeClr val="accent1"/>
                </a:solidFill>
              </a:rPr>
            </a:br>
            <a:r>
              <a:rPr lang="en-US" sz="2200" smtClean="0">
                <a:solidFill>
                  <a:schemeClr val="accent1"/>
                </a:solidFill>
              </a:rPr>
              <a:t>Shows Growth Potential for eCommerce, Paid Services + Advertising </a:t>
            </a:r>
            <a:endParaRPr lang="en-US" sz="1200" smtClean="0">
              <a:solidFill>
                <a:schemeClr val="accent1"/>
              </a:solidFill>
            </a:endParaRPr>
          </a:p>
        </p:txBody>
      </p:sp>
      <p:graphicFrame>
        <p:nvGraphicFramePr>
          <p:cNvPr id="762883" name="Object 3"/>
          <p:cNvGraphicFramePr>
            <a:graphicFrameLocks noChangeAspect="1"/>
          </p:cNvGraphicFramePr>
          <p:nvPr/>
        </p:nvGraphicFramePr>
        <p:xfrm>
          <a:off x="685800" y="1828800"/>
          <a:ext cx="8067675" cy="4029075"/>
        </p:xfrm>
        <a:graphic>
          <a:graphicData uri="http://schemas.openxmlformats.org/presentationml/2006/ole">
            <p:oleObj spid="_x0000_s762883" name="Chart" r:id="rId3" imgW="8067528" imgH="4029212" progId="MSGraph.Chart.8">
              <p:embed followColorScheme="full"/>
            </p:oleObj>
          </a:graphicData>
        </a:graphic>
      </p:graphicFrame>
      <p:sp>
        <p:nvSpPr>
          <p:cNvPr id="762885" name="Text Box 5"/>
          <p:cNvSpPr txBox="1">
            <a:spLocks noChangeArrowheads="1"/>
          </p:cNvSpPr>
          <p:nvPr/>
        </p:nvSpPr>
        <p:spPr bwMode="auto">
          <a:xfrm>
            <a:off x="3048000" y="1143000"/>
            <a:ext cx="2574925" cy="304800"/>
          </a:xfrm>
          <a:prstGeom prst="rect">
            <a:avLst/>
          </a:prstGeom>
          <a:noFill/>
          <a:ln w="9525">
            <a:noFill/>
            <a:miter lim="800000"/>
            <a:headEnd/>
            <a:tailEnd/>
          </a:ln>
        </p:spPr>
        <p:txBody>
          <a:bodyPr wrap="none">
            <a:spAutoFit/>
          </a:bodyPr>
          <a:lstStyle/>
          <a:p>
            <a:r>
              <a:rPr lang="en-US">
                <a:solidFill>
                  <a:schemeClr val="accent1"/>
                </a:solidFill>
              </a:rPr>
              <a:t>Mobile Internet Revenue Mix</a:t>
            </a:r>
            <a:endParaRPr lang="en-US">
              <a:solidFill>
                <a:srgbClr val="FF0000"/>
              </a:solidFill>
            </a:endParaRPr>
          </a:p>
        </p:txBody>
      </p:sp>
      <p:sp>
        <p:nvSpPr>
          <p:cNvPr id="762886" name="Text Box 6"/>
          <p:cNvSpPr txBox="1">
            <a:spLocks noChangeArrowheads="1"/>
          </p:cNvSpPr>
          <p:nvPr/>
        </p:nvSpPr>
        <p:spPr bwMode="auto">
          <a:xfrm>
            <a:off x="1600200" y="1524000"/>
            <a:ext cx="1543050" cy="304800"/>
          </a:xfrm>
          <a:prstGeom prst="rect">
            <a:avLst/>
          </a:prstGeom>
          <a:noFill/>
          <a:ln w="9525">
            <a:noFill/>
            <a:miter lim="800000"/>
            <a:headEnd/>
            <a:tailEnd/>
          </a:ln>
        </p:spPr>
        <p:txBody>
          <a:bodyPr wrap="none">
            <a:spAutoFit/>
          </a:bodyPr>
          <a:lstStyle/>
          <a:p>
            <a:r>
              <a:rPr lang="en-US">
                <a:solidFill>
                  <a:schemeClr val="accent1"/>
                </a:solidFill>
              </a:rPr>
              <a:t>World ex. Japan</a:t>
            </a:r>
          </a:p>
        </p:txBody>
      </p:sp>
      <p:sp>
        <p:nvSpPr>
          <p:cNvPr id="762887" name="Text Box 7"/>
          <p:cNvSpPr txBox="1">
            <a:spLocks noChangeArrowheads="1"/>
          </p:cNvSpPr>
          <p:nvPr/>
        </p:nvSpPr>
        <p:spPr bwMode="auto">
          <a:xfrm>
            <a:off x="5181600" y="1524000"/>
            <a:ext cx="695325" cy="304800"/>
          </a:xfrm>
          <a:prstGeom prst="rect">
            <a:avLst/>
          </a:prstGeom>
          <a:noFill/>
          <a:ln w="9525">
            <a:noFill/>
            <a:miter lim="800000"/>
            <a:headEnd/>
            <a:tailEnd/>
          </a:ln>
        </p:spPr>
        <p:txBody>
          <a:bodyPr wrap="none">
            <a:spAutoFit/>
          </a:bodyPr>
          <a:lstStyle/>
          <a:p>
            <a:r>
              <a:rPr lang="en-US">
                <a:solidFill>
                  <a:schemeClr val="accent1"/>
                </a:solidFill>
              </a:rPr>
              <a:t>Japan</a:t>
            </a:r>
          </a:p>
        </p:txBody>
      </p:sp>
      <p:sp>
        <p:nvSpPr>
          <p:cNvPr id="762888" name="Line 8"/>
          <p:cNvSpPr>
            <a:spLocks noChangeShapeType="1"/>
          </p:cNvSpPr>
          <p:nvPr/>
        </p:nvSpPr>
        <p:spPr bwMode="auto">
          <a:xfrm>
            <a:off x="5972175" y="1685925"/>
            <a:ext cx="533400" cy="0"/>
          </a:xfrm>
          <a:prstGeom prst="line">
            <a:avLst/>
          </a:prstGeom>
          <a:noFill/>
          <a:ln w="28575">
            <a:solidFill>
              <a:schemeClr val="accent1"/>
            </a:solidFill>
            <a:round/>
            <a:headEnd/>
            <a:tailEnd/>
          </a:ln>
        </p:spPr>
        <p:txBody>
          <a:bodyPr/>
          <a:lstStyle/>
          <a:p>
            <a:endParaRPr lang="en-US"/>
          </a:p>
        </p:txBody>
      </p:sp>
      <p:sp>
        <p:nvSpPr>
          <p:cNvPr id="762889" name="Line 9"/>
          <p:cNvSpPr>
            <a:spLocks noChangeShapeType="1"/>
          </p:cNvSpPr>
          <p:nvPr/>
        </p:nvSpPr>
        <p:spPr bwMode="auto">
          <a:xfrm>
            <a:off x="6505575" y="1685925"/>
            <a:ext cx="0" cy="228600"/>
          </a:xfrm>
          <a:prstGeom prst="line">
            <a:avLst/>
          </a:prstGeom>
          <a:noFill/>
          <a:ln w="28575">
            <a:solidFill>
              <a:schemeClr val="accent1"/>
            </a:solidFill>
            <a:round/>
            <a:headEnd/>
            <a:tailEnd/>
          </a:ln>
        </p:spPr>
        <p:txBody>
          <a:bodyPr/>
          <a:lstStyle/>
          <a:p>
            <a:endParaRPr lang="en-US"/>
          </a:p>
        </p:txBody>
      </p:sp>
      <p:sp>
        <p:nvSpPr>
          <p:cNvPr id="762890" name="Line 10"/>
          <p:cNvSpPr>
            <a:spLocks noChangeShapeType="1"/>
          </p:cNvSpPr>
          <p:nvPr/>
        </p:nvSpPr>
        <p:spPr bwMode="auto">
          <a:xfrm>
            <a:off x="4648200" y="1676400"/>
            <a:ext cx="533400" cy="0"/>
          </a:xfrm>
          <a:prstGeom prst="line">
            <a:avLst/>
          </a:prstGeom>
          <a:noFill/>
          <a:ln w="28575">
            <a:solidFill>
              <a:schemeClr val="accent1"/>
            </a:solidFill>
            <a:round/>
            <a:headEnd/>
            <a:tailEnd/>
          </a:ln>
        </p:spPr>
        <p:txBody>
          <a:bodyPr/>
          <a:lstStyle/>
          <a:p>
            <a:endParaRPr lang="en-US"/>
          </a:p>
        </p:txBody>
      </p:sp>
      <p:sp>
        <p:nvSpPr>
          <p:cNvPr id="762891" name="Line 11"/>
          <p:cNvSpPr>
            <a:spLocks noChangeShapeType="1"/>
          </p:cNvSpPr>
          <p:nvPr/>
        </p:nvSpPr>
        <p:spPr bwMode="auto">
          <a:xfrm>
            <a:off x="4648200" y="1676400"/>
            <a:ext cx="0" cy="228600"/>
          </a:xfrm>
          <a:prstGeom prst="line">
            <a:avLst/>
          </a:prstGeom>
          <a:noFill/>
          <a:ln w="28575">
            <a:solidFill>
              <a:schemeClr val="accent1"/>
            </a:solidFill>
            <a:round/>
            <a:headEnd/>
            <a:tailEnd/>
          </a:ln>
        </p:spPr>
        <p:txBody>
          <a:bodyPr/>
          <a:lstStyle/>
          <a:p>
            <a:endParaRPr lang="en-US"/>
          </a:p>
        </p:txBody>
      </p:sp>
      <p:sp>
        <p:nvSpPr>
          <p:cNvPr id="54285" name="AutoShape 13"/>
          <p:cNvSpPr>
            <a:spLocks noChangeArrowheads="1"/>
          </p:cNvSpPr>
          <p:nvPr/>
        </p:nvSpPr>
        <p:spPr bwMode="auto">
          <a:xfrm>
            <a:off x="2895600" y="3429000"/>
            <a:ext cx="1447800" cy="762000"/>
          </a:xfrm>
          <a:prstGeom prst="leftRightArrow">
            <a:avLst>
              <a:gd name="adj1" fmla="val 50000"/>
              <a:gd name="adj2" fmla="val 38000"/>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762893" name="Text Box 14"/>
          <p:cNvSpPr txBox="1">
            <a:spLocks noChangeArrowheads="1"/>
          </p:cNvSpPr>
          <p:nvPr/>
        </p:nvSpPr>
        <p:spPr bwMode="auto">
          <a:xfrm>
            <a:off x="3165475" y="3659188"/>
            <a:ext cx="922338" cy="304800"/>
          </a:xfrm>
          <a:prstGeom prst="rect">
            <a:avLst/>
          </a:prstGeom>
          <a:noFill/>
          <a:ln w="9525">
            <a:noFill/>
            <a:miter lim="800000"/>
            <a:headEnd/>
            <a:tailEnd/>
          </a:ln>
        </p:spPr>
        <p:txBody>
          <a:bodyPr wrap="none">
            <a:spAutoFit/>
          </a:bodyPr>
          <a:lstStyle/>
          <a:p>
            <a:r>
              <a:rPr lang="en-US"/>
              <a:t>Déjà vu?</a:t>
            </a:r>
          </a:p>
        </p:txBody>
      </p:sp>
      <p:sp>
        <p:nvSpPr>
          <p:cNvPr id="762894" name="Line 15"/>
          <p:cNvSpPr>
            <a:spLocks noChangeShapeType="1"/>
          </p:cNvSpPr>
          <p:nvPr/>
        </p:nvSpPr>
        <p:spPr bwMode="auto">
          <a:xfrm>
            <a:off x="1905000" y="5715000"/>
            <a:ext cx="838200" cy="0"/>
          </a:xfrm>
          <a:prstGeom prst="line">
            <a:avLst/>
          </a:prstGeom>
          <a:noFill/>
          <a:ln w="9525">
            <a:solidFill>
              <a:schemeClr val="tx1"/>
            </a:solidFill>
            <a:round/>
            <a:headEnd/>
            <a:tailEnd/>
          </a:ln>
        </p:spPr>
        <p:txBody>
          <a:bodyPr/>
          <a:lstStyle/>
          <a:p>
            <a:endParaRPr lang="en-US"/>
          </a:p>
        </p:txBody>
      </p:sp>
      <p:sp>
        <p:nvSpPr>
          <p:cNvPr id="762895" name="Line 16"/>
          <p:cNvSpPr>
            <a:spLocks noChangeShapeType="1"/>
          </p:cNvSpPr>
          <p:nvPr/>
        </p:nvSpPr>
        <p:spPr bwMode="auto">
          <a:xfrm>
            <a:off x="4495800" y="5715000"/>
            <a:ext cx="838200" cy="0"/>
          </a:xfrm>
          <a:prstGeom prst="line">
            <a:avLst/>
          </a:prstGeom>
          <a:noFill/>
          <a:ln w="9525">
            <a:solidFill>
              <a:schemeClr val="tx1"/>
            </a:solidFill>
            <a:round/>
            <a:headEnd/>
            <a:tailEnd/>
          </a:ln>
        </p:spPr>
        <p:txBody>
          <a:bodyPr/>
          <a:lstStyle/>
          <a:p>
            <a:endParaRPr lang="en-US"/>
          </a:p>
        </p:txBody>
      </p:sp>
      <p:sp>
        <p:nvSpPr>
          <p:cNvPr id="762896"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B2DC4F25-B7AF-4803-B156-252EDB938911}" type="slidenum">
              <a:rPr lang="en-US" sz="1000" b="0">
                <a:solidFill>
                  <a:schemeClr val="tx1"/>
                </a:solidFill>
              </a:rPr>
              <a:pPr algn="r" defTabSz="1019175" eaLnBrk="0" hangingPunct="0"/>
              <a:t>49</a:t>
            </a:fld>
            <a:endParaRPr lang="en-US" sz="1000" b="0">
              <a:solidFill>
                <a:schemeClr val="tx1"/>
              </a:solidFill>
            </a:endParaRPr>
          </a:p>
        </p:txBody>
      </p:sp>
      <p:sp>
        <p:nvSpPr>
          <p:cNvPr id="762897" name="Text Box 19"/>
          <p:cNvSpPr txBox="1">
            <a:spLocks noChangeArrowheads="1"/>
          </p:cNvSpPr>
          <p:nvPr/>
        </p:nvSpPr>
        <p:spPr bwMode="auto">
          <a:xfrm>
            <a:off x="1909763" y="5737225"/>
            <a:ext cx="817562" cy="457200"/>
          </a:xfrm>
          <a:prstGeom prst="rect">
            <a:avLst/>
          </a:prstGeom>
          <a:noFill/>
          <a:ln w="9525">
            <a:noFill/>
            <a:miter lim="800000"/>
            <a:headEnd/>
            <a:tailEnd/>
          </a:ln>
        </p:spPr>
        <p:txBody>
          <a:bodyPr wrap="none">
            <a:spAutoFit/>
          </a:bodyPr>
          <a:lstStyle/>
          <a:p>
            <a:pPr algn="ctr"/>
            <a:r>
              <a:rPr lang="en-US" sz="1200">
                <a:solidFill>
                  <a:schemeClr val="tx1"/>
                </a:solidFill>
              </a:rPr>
              <a:t>$194B</a:t>
            </a:r>
          </a:p>
          <a:p>
            <a:pPr algn="ctr"/>
            <a:r>
              <a:rPr lang="en-US" sz="1200">
                <a:solidFill>
                  <a:schemeClr val="tx1"/>
                </a:solidFill>
              </a:rPr>
              <a:t>Revenue</a:t>
            </a:r>
          </a:p>
        </p:txBody>
      </p:sp>
      <p:sp>
        <p:nvSpPr>
          <p:cNvPr id="762898" name="Text Box 20"/>
          <p:cNvSpPr txBox="1">
            <a:spLocks noChangeArrowheads="1"/>
          </p:cNvSpPr>
          <p:nvPr/>
        </p:nvSpPr>
        <p:spPr bwMode="auto">
          <a:xfrm>
            <a:off x="4495800" y="5715000"/>
            <a:ext cx="817563" cy="457200"/>
          </a:xfrm>
          <a:prstGeom prst="rect">
            <a:avLst/>
          </a:prstGeom>
          <a:noFill/>
          <a:ln w="9525">
            <a:noFill/>
            <a:miter lim="800000"/>
            <a:headEnd/>
            <a:tailEnd/>
          </a:ln>
        </p:spPr>
        <p:txBody>
          <a:bodyPr wrap="none">
            <a:spAutoFit/>
          </a:bodyPr>
          <a:lstStyle/>
          <a:p>
            <a:pPr algn="ctr"/>
            <a:r>
              <a:rPr lang="en-US" sz="1200">
                <a:solidFill>
                  <a:schemeClr val="tx1"/>
                </a:solidFill>
              </a:rPr>
              <a:t>$6B</a:t>
            </a:r>
          </a:p>
          <a:p>
            <a:pPr algn="ctr"/>
            <a:r>
              <a:rPr lang="en-US" sz="1200">
                <a:solidFill>
                  <a:schemeClr val="tx1"/>
                </a:solidFill>
              </a:rPr>
              <a:t>Revenue</a:t>
            </a:r>
          </a:p>
        </p:txBody>
      </p:sp>
      <p:sp>
        <p:nvSpPr>
          <p:cNvPr id="762899" name="Text Box 21"/>
          <p:cNvSpPr txBox="1">
            <a:spLocks noChangeArrowheads="1"/>
          </p:cNvSpPr>
          <p:nvPr/>
        </p:nvSpPr>
        <p:spPr bwMode="auto">
          <a:xfrm>
            <a:off x="5791200" y="5715000"/>
            <a:ext cx="817563" cy="457200"/>
          </a:xfrm>
          <a:prstGeom prst="rect">
            <a:avLst/>
          </a:prstGeom>
          <a:noFill/>
          <a:ln w="9525">
            <a:noFill/>
            <a:miter lim="800000"/>
            <a:headEnd/>
            <a:tailEnd/>
          </a:ln>
        </p:spPr>
        <p:txBody>
          <a:bodyPr wrap="none">
            <a:spAutoFit/>
          </a:bodyPr>
          <a:lstStyle/>
          <a:p>
            <a:pPr algn="ctr"/>
            <a:r>
              <a:rPr lang="en-US" sz="1200">
                <a:solidFill>
                  <a:schemeClr val="tx1"/>
                </a:solidFill>
              </a:rPr>
              <a:t>$43B</a:t>
            </a:r>
          </a:p>
          <a:p>
            <a:pPr algn="ctr"/>
            <a:r>
              <a:rPr lang="en-US" sz="1200">
                <a:solidFill>
                  <a:schemeClr val="tx1"/>
                </a:solidFill>
              </a:rPr>
              <a:t>Revenue</a:t>
            </a:r>
          </a:p>
        </p:txBody>
      </p:sp>
      <p:sp>
        <p:nvSpPr>
          <p:cNvPr id="762900" name="Rectangle 9"/>
          <p:cNvSpPr>
            <a:spLocks noChangeArrowheads="1"/>
          </p:cNvSpPr>
          <p:nvPr/>
        </p:nvSpPr>
        <p:spPr bwMode="auto">
          <a:xfrm>
            <a:off x="2667000" y="6248400"/>
            <a:ext cx="5915025" cy="409575"/>
          </a:xfrm>
          <a:prstGeom prst="rect">
            <a:avLst/>
          </a:prstGeom>
          <a:noFill/>
          <a:ln w="9525">
            <a:noFill/>
            <a:miter lim="800000"/>
            <a:headEnd/>
            <a:tailEnd/>
          </a:ln>
        </p:spPr>
        <p:txBody>
          <a:bodyPr lIns="0" tIns="0" rIns="0" bIns="0">
            <a:spAutoFit/>
          </a:bodyPr>
          <a:lstStyle/>
          <a:p>
            <a:pPr algn="r"/>
            <a:r>
              <a:rPr lang="en-US" sz="900" b="0" i="1">
                <a:solidFill>
                  <a:schemeClr val="tx1"/>
                </a:solidFill>
              </a:rPr>
              <a:t>Note: Mobile online commerce includes retail sales of physical goods and digital / virtual goods such as ringtones / wallpapers / avatars; mobile paid services include travel / hotel booking + mobile banking / brokerage services. Source: Naoshi Nema / Hironori Tanaka for Japan data, Morgan Stanley Research.</a:t>
            </a:r>
          </a:p>
        </p:txBody>
      </p:sp>
      <p:sp>
        <p:nvSpPr>
          <p:cNvPr id="762901" name="Line 16"/>
          <p:cNvSpPr>
            <a:spLocks noChangeShapeType="1"/>
          </p:cNvSpPr>
          <p:nvPr/>
        </p:nvSpPr>
        <p:spPr bwMode="auto">
          <a:xfrm>
            <a:off x="5791200" y="5715000"/>
            <a:ext cx="838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0" y="125413"/>
            <a:ext cx="9144000" cy="728662"/>
          </a:xfrm>
        </p:spPr>
        <p:txBody>
          <a:bodyPr/>
          <a:lstStyle/>
          <a:p>
            <a:pPr algn="ctr"/>
            <a:r>
              <a:rPr lang="en-US" sz="2400" smtClean="0">
                <a:solidFill>
                  <a:schemeClr val="accent1"/>
                </a:solidFill>
              </a:rPr>
              <a:t>Credit Spreads Narrowing = Easier to Borrow Money</a:t>
            </a:r>
            <a:r>
              <a:rPr lang="en-US" sz="2200" smtClean="0">
                <a:solidFill>
                  <a:schemeClr val="accent1"/>
                </a:solidFill>
              </a:rPr>
              <a:t> </a:t>
            </a:r>
            <a:br>
              <a:rPr lang="en-US" sz="2200" smtClean="0">
                <a:solidFill>
                  <a:schemeClr val="accent1"/>
                </a:solidFill>
              </a:rPr>
            </a:br>
            <a:r>
              <a:rPr lang="en-US" sz="2200" smtClean="0">
                <a:solidFill>
                  <a:schemeClr val="accent1"/>
                </a:solidFill>
              </a:rPr>
              <a:t>But Borrowing Cost Still High vs. ‘Normal’</a:t>
            </a:r>
            <a:endParaRPr lang="en-US" sz="1400" smtClean="0">
              <a:solidFill>
                <a:srgbClr val="FF0000"/>
              </a:solidFill>
            </a:endParaRPr>
          </a:p>
        </p:txBody>
      </p:sp>
      <p:sp>
        <p:nvSpPr>
          <p:cNvPr id="51202"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E327F8A7-435E-47C5-8A22-1B34B8AE36CD}" type="slidenum">
              <a:rPr lang="en-US" sz="1000" b="0">
                <a:solidFill>
                  <a:schemeClr val="tx1"/>
                </a:solidFill>
              </a:rPr>
              <a:pPr algn="r" defTabSz="1019175" eaLnBrk="0" hangingPunct="0"/>
              <a:t>5</a:t>
            </a:fld>
            <a:endParaRPr lang="en-US" sz="1000" b="0">
              <a:solidFill>
                <a:schemeClr val="tx1"/>
              </a:solidFill>
            </a:endParaRPr>
          </a:p>
        </p:txBody>
      </p:sp>
      <p:sp>
        <p:nvSpPr>
          <p:cNvPr id="51203" name="Text Box 22"/>
          <p:cNvSpPr txBox="1">
            <a:spLocks noChangeArrowheads="1"/>
          </p:cNvSpPr>
          <p:nvPr/>
        </p:nvSpPr>
        <p:spPr bwMode="auto">
          <a:xfrm>
            <a:off x="228600" y="6438900"/>
            <a:ext cx="8455025" cy="203200"/>
          </a:xfrm>
          <a:prstGeom prst="rect">
            <a:avLst/>
          </a:prstGeom>
          <a:noFill/>
          <a:ln w="9525">
            <a:noFill/>
            <a:miter lim="800000"/>
            <a:headEnd/>
            <a:tailEnd/>
          </a:ln>
        </p:spPr>
        <p:txBody>
          <a:bodyPr/>
          <a:lstStyle/>
          <a:p>
            <a:pPr algn="r"/>
            <a:r>
              <a:rPr lang="en-US" sz="900" b="0" i="1">
                <a:solidFill>
                  <a:srgbClr val="FF0101"/>
                </a:solidFill>
              </a:rPr>
              <a:t> </a:t>
            </a:r>
            <a:r>
              <a:rPr lang="en-US" sz="900" b="0" i="1">
                <a:solidFill>
                  <a:schemeClr val="tx1"/>
                </a:solidFill>
              </a:rPr>
              <a:t>Note: Data as of 10/09. Source: Moody’s, Yield Book, Morgan Stanley Credit Strategy Research.</a:t>
            </a:r>
          </a:p>
        </p:txBody>
      </p:sp>
      <p:sp>
        <p:nvSpPr>
          <p:cNvPr id="51204" name="Text Box 4"/>
          <p:cNvSpPr txBox="1">
            <a:spLocks noChangeArrowheads="1"/>
          </p:cNvSpPr>
          <p:nvPr/>
        </p:nvSpPr>
        <p:spPr bwMode="auto">
          <a:xfrm>
            <a:off x="1990725" y="1066800"/>
            <a:ext cx="5357813"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Credit Spreads (to U.S. Treasury Securities), 1925 – 2009 YTD</a:t>
            </a:r>
          </a:p>
        </p:txBody>
      </p:sp>
      <p:sp>
        <p:nvSpPr>
          <p:cNvPr id="51205" name="Text Box 12"/>
          <p:cNvSpPr txBox="1">
            <a:spLocks noChangeArrowheads="1"/>
          </p:cNvSpPr>
          <p:nvPr/>
        </p:nvSpPr>
        <p:spPr bwMode="auto">
          <a:xfrm>
            <a:off x="3429000" y="3505200"/>
            <a:ext cx="2349500" cy="274638"/>
          </a:xfrm>
          <a:prstGeom prst="rect">
            <a:avLst/>
          </a:prstGeom>
          <a:noFill/>
          <a:ln w="9525">
            <a:noFill/>
            <a:miter lim="800000"/>
            <a:headEnd/>
            <a:tailEnd/>
          </a:ln>
        </p:spPr>
        <p:txBody>
          <a:bodyPr wrap="none">
            <a:spAutoFit/>
          </a:bodyPr>
          <a:lstStyle/>
          <a:p>
            <a:r>
              <a:rPr lang="en-US" sz="1200">
                <a:solidFill>
                  <a:schemeClr val="tx1"/>
                </a:solidFill>
              </a:rPr>
              <a:t>Current (10/09) Level: 299 bps</a:t>
            </a:r>
          </a:p>
        </p:txBody>
      </p:sp>
      <p:pic>
        <p:nvPicPr>
          <p:cNvPr id="51206" name="Picture 8"/>
          <p:cNvPicPr>
            <a:picLocks noChangeAspect="1" noChangeArrowheads="1"/>
          </p:cNvPicPr>
          <p:nvPr/>
        </p:nvPicPr>
        <p:blipFill>
          <a:blip r:embed="rId2"/>
          <a:srcRect t="11571"/>
          <a:stretch>
            <a:fillRect/>
          </a:stretch>
        </p:blipFill>
        <p:spPr bwMode="auto">
          <a:xfrm>
            <a:off x="244475" y="1219200"/>
            <a:ext cx="8528050" cy="515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025" name="Picture 33"/>
          <p:cNvPicPr>
            <a:picLocks noChangeAspect="1" noChangeArrowheads="1"/>
          </p:cNvPicPr>
          <p:nvPr/>
        </p:nvPicPr>
        <p:blipFill>
          <a:blip r:embed="rId2"/>
          <a:srcRect/>
          <a:stretch>
            <a:fillRect/>
          </a:stretch>
        </p:blipFill>
        <p:spPr bwMode="auto">
          <a:xfrm>
            <a:off x="244475" y="838200"/>
            <a:ext cx="8270875" cy="5661025"/>
          </a:xfrm>
          <a:prstGeom prst="rect">
            <a:avLst/>
          </a:prstGeom>
          <a:noFill/>
          <a:ln w="9525">
            <a:noFill/>
            <a:miter lim="800000"/>
            <a:headEnd/>
            <a:tailEnd/>
          </a:ln>
        </p:spPr>
      </p:pic>
      <p:sp>
        <p:nvSpPr>
          <p:cNvPr id="769026" name="Rectangle 5"/>
          <p:cNvSpPr>
            <a:spLocks noGrp="1" noChangeArrowheads="1"/>
          </p:cNvSpPr>
          <p:nvPr>
            <p:ph type="title" idx="4294967295"/>
          </p:nvPr>
        </p:nvSpPr>
        <p:spPr>
          <a:xfrm>
            <a:off x="142875" y="103188"/>
            <a:ext cx="8791575" cy="757237"/>
          </a:xfrm>
        </p:spPr>
        <p:txBody>
          <a:bodyPr/>
          <a:lstStyle/>
          <a:p>
            <a:pPr algn="ctr"/>
            <a:r>
              <a:rPr lang="en-US" smtClean="0">
                <a:solidFill>
                  <a:schemeClr val="accent1"/>
                </a:solidFill>
              </a:rPr>
              <a:t>Mobile Commerce Ramping Rapidly in Japan</a:t>
            </a:r>
            <a:br>
              <a:rPr lang="en-US" smtClean="0">
                <a:solidFill>
                  <a:schemeClr val="accent1"/>
                </a:solidFill>
              </a:rPr>
            </a:br>
            <a:r>
              <a:rPr lang="en-US" sz="2200" smtClean="0">
                <a:solidFill>
                  <a:schemeClr val="accent1"/>
                </a:solidFill>
              </a:rPr>
              <a:t>18% of Rakuten’s CQ1 eCommerce Revenue Derived from Mobile</a:t>
            </a:r>
          </a:p>
        </p:txBody>
      </p:sp>
      <p:sp>
        <p:nvSpPr>
          <p:cNvPr id="769027" name="Text Box 16"/>
          <p:cNvSpPr txBox="1">
            <a:spLocks noChangeArrowheads="1"/>
          </p:cNvSpPr>
          <p:nvPr/>
        </p:nvSpPr>
        <p:spPr bwMode="auto">
          <a:xfrm>
            <a:off x="1457325" y="1076325"/>
            <a:ext cx="5530850" cy="304800"/>
          </a:xfrm>
          <a:prstGeom prst="rect">
            <a:avLst/>
          </a:prstGeom>
          <a:noFill/>
          <a:ln w="9525">
            <a:noFill/>
            <a:miter lim="800000"/>
            <a:headEnd/>
            <a:tailEnd/>
          </a:ln>
        </p:spPr>
        <p:txBody>
          <a:bodyPr wrap="none">
            <a:spAutoFit/>
          </a:bodyPr>
          <a:lstStyle/>
          <a:p>
            <a:r>
              <a:rPr lang="en-US">
                <a:solidFill>
                  <a:schemeClr val="accent1"/>
                </a:solidFill>
              </a:rPr>
              <a:t>Rakuten’s eCommerce Revenue, Desktop vs. Mobile, 2004-2008</a:t>
            </a:r>
          </a:p>
        </p:txBody>
      </p:sp>
      <p:sp>
        <p:nvSpPr>
          <p:cNvPr id="769028" name="Text Box 22"/>
          <p:cNvSpPr txBox="1">
            <a:spLocks noChangeArrowheads="1"/>
          </p:cNvSpPr>
          <p:nvPr/>
        </p:nvSpPr>
        <p:spPr bwMode="auto">
          <a:xfrm>
            <a:off x="1962150" y="6372225"/>
            <a:ext cx="6780213" cy="255588"/>
          </a:xfrm>
          <a:prstGeom prst="rect">
            <a:avLst/>
          </a:prstGeom>
          <a:noFill/>
          <a:ln w="9525">
            <a:noFill/>
            <a:miter lim="800000"/>
            <a:headEnd/>
            <a:tailEnd/>
          </a:ln>
        </p:spPr>
        <p:txBody>
          <a:bodyPr/>
          <a:lstStyle/>
          <a:p>
            <a:pPr algn="r"/>
            <a:r>
              <a:rPr lang="en-US" sz="900" b="0" i="1">
                <a:solidFill>
                  <a:schemeClr val="tx1"/>
                </a:solidFill>
              </a:rPr>
              <a:t>Note: Rakuten Ichiba is Japan’s leading eCommerce company, eCommerce revenue excludes travel.</a:t>
            </a:r>
          </a:p>
          <a:p>
            <a:pPr algn="r"/>
            <a:r>
              <a:rPr lang="en-US" sz="900" b="0" i="1">
                <a:solidFill>
                  <a:schemeClr val="tx1"/>
                </a:solidFill>
              </a:rPr>
              <a:t>Source: Rakuten, Naoshi Nema, Morgan Stanley Research.</a:t>
            </a:r>
            <a:endParaRPr lang="en-US" sz="1000" b="0" i="1">
              <a:solidFill>
                <a:schemeClr val="tx1"/>
              </a:solidFill>
            </a:endParaRPr>
          </a:p>
        </p:txBody>
      </p:sp>
      <p:sp>
        <p:nvSpPr>
          <p:cNvPr id="76902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909DE73-7B9F-4CEA-9273-3FFEB062BB18}" type="slidenum">
              <a:rPr lang="en-US" sz="1000" b="0">
                <a:solidFill>
                  <a:schemeClr val="tx1"/>
                </a:solidFill>
              </a:rPr>
              <a:pPr algn="r" defTabSz="1019175" eaLnBrk="0" hangingPunct="0"/>
              <a:t>50</a:t>
            </a:fld>
            <a:endParaRPr lang="en-US" sz="1000" b="0">
              <a:solidFill>
                <a:schemeClr val="tx1"/>
              </a:solidFill>
            </a:endParaRPr>
          </a:p>
        </p:txBody>
      </p:sp>
      <p:sp>
        <p:nvSpPr>
          <p:cNvPr id="639004" name="Text Box 28"/>
          <p:cNvSpPr txBox="1">
            <a:spLocks noChangeArrowheads="1"/>
          </p:cNvSpPr>
          <p:nvPr/>
        </p:nvSpPr>
        <p:spPr bwMode="auto">
          <a:xfrm>
            <a:off x="6842125" y="5268913"/>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latin typeface="Arial" pitchFamily="34" charset="0"/>
                <a:cs typeface="Arial" pitchFamily="34" charset="0"/>
              </a:rPr>
              <a:t>16%</a:t>
            </a:r>
          </a:p>
        </p:txBody>
      </p:sp>
      <p:sp>
        <p:nvSpPr>
          <p:cNvPr id="639005" name="Text Box 29"/>
          <p:cNvSpPr txBox="1">
            <a:spLocks noChangeArrowheads="1"/>
          </p:cNvSpPr>
          <p:nvPr/>
        </p:nvSpPr>
        <p:spPr bwMode="auto">
          <a:xfrm>
            <a:off x="5527675" y="5383213"/>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latin typeface="Arial" pitchFamily="34" charset="0"/>
                <a:cs typeface="Arial" pitchFamily="34" charset="0"/>
              </a:rPr>
              <a:t>14%</a:t>
            </a:r>
          </a:p>
        </p:txBody>
      </p:sp>
      <p:sp>
        <p:nvSpPr>
          <p:cNvPr id="639006" name="Text Box 30"/>
          <p:cNvSpPr txBox="1">
            <a:spLocks noChangeArrowheads="1"/>
          </p:cNvSpPr>
          <p:nvPr/>
        </p:nvSpPr>
        <p:spPr bwMode="auto">
          <a:xfrm>
            <a:off x="4213225" y="5468938"/>
            <a:ext cx="539750"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latin typeface="Arial" pitchFamily="34" charset="0"/>
                <a:cs typeface="Arial" pitchFamily="34" charset="0"/>
              </a:rPr>
              <a:t>10%</a:t>
            </a:r>
          </a:p>
        </p:txBody>
      </p:sp>
      <p:sp>
        <p:nvSpPr>
          <p:cNvPr id="639007" name="Text Box 31"/>
          <p:cNvSpPr txBox="1">
            <a:spLocks noChangeArrowheads="1"/>
          </p:cNvSpPr>
          <p:nvPr/>
        </p:nvSpPr>
        <p:spPr bwMode="auto">
          <a:xfrm>
            <a:off x="2955925" y="5402263"/>
            <a:ext cx="441325"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latin typeface="Arial" pitchFamily="34" charset="0"/>
                <a:cs typeface="Arial" pitchFamily="34" charset="0"/>
              </a:rPr>
              <a:t>7%</a:t>
            </a:r>
          </a:p>
        </p:txBody>
      </p:sp>
      <p:sp>
        <p:nvSpPr>
          <p:cNvPr id="639008" name="Text Box 32"/>
          <p:cNvSpPr txBox="1">
            <a:spLocks noChangeArrowheads="1"/>
          </p:cNvSpPr>
          <p:nvPr/>
        </p:nvSpPr>
        <p:spPr bwMode="auto">
          <a:xfrm>
            <a:off x="1660525" y="5421313"/>
            <a:ext cx="441325"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latin typeface="Arial" pitchFamily="34" charset="0"/>
                <a:cs typeface="Arial" pitchFamily="34" charset="0"/>
              </a:rPr>
              <a:t>4%</a:t>
            </a:r>
          </a:p>
        </p:txBody>
      </p:sp>
      <p:sp>
        <p:nvSpPr>
          <p:cNvPr id="639010" name="Text Box 34"/>
          <p:cNvSpPr txBox="1">
            <a:spLocks noChangeArrowheads="1"/>
          </p:cNvSpPr>
          <p:nvPr/>
        </p:nvSpPr>
        <p:spPr bwMode="auto">
          <a:xfrm>
            <a:off x="2927350" y="2484438"/>
            <a:ext cx="2593975" cy="260350"/>
          </a:xfrm>
          <a:prstGeom prst="rect">
            <a:avLst/>
          </a:prstGeom>
          <a:noFill/>
          <a:ln w="9525">
            <a:noFill/>
            <a:miter lim="800000"/>
            <a:headEnd/>
            <a:tailEnd/>
          </a:ln>
          <a:effectLst/>
        </p:spPr>
        <p:txBody>
          <a:bodyPr wrap="none">
            <a:spAutoFit/>
          </a:bodyPr>
          <a:lstStyle/>
          <a:p>
            <a:pPr>
              <a:defRPr/>
            </a:pPr>
            <a:r>
              <a:rPr lang="en-US" sz="1100">
                <a:solidFill>
                  <a:schemeClr val="tx1"/>
                </a:solidFill>
                <a:effectLst>
                  <a:outerShdw blurRad="38100" dist="38100" dir="2700000" algn="tl">
                    <a:srgbClr val="000000"/>
                  </a:outerShdw>
                </a:effectLst>
                <a:latin typeface="Arial" pitchFamily="34" charset="0"/>
                <a:cs typeface="Arial" pitchFamily="34" charset="0"/>
              </a:rPr>
              <a:t>%</a:t>
            </a:r>
            <a:r>
              <a:rPr lang="en-US" sz="1100">
                <a:solidFill>
                  <a:schemeClr val="tx1"/>
                </a:solidFill>
                <a:latin typeface="Arial" pitchFamily="34" charset="0"/>
                <a:cs typeface="Arial" pitchFamily="34" charset="0"/>
              </a:rPr>
              <a:t> Mobile Share of Total eCommerce</a:t>
            </a:r>
          </a:p>
        </p:txBody>
      </p:sp>
      <p:sp>
        <p:nvSpPr>
          <p:cNvPr id="769036" name="Text Box 35"/>
          <p:cNvSpPr txBox="1">
            <a:spLocks noChangeArrowheads="1"/>
          </p:cNvSpPr>
          <p:nvPr/>
        </p:nvSpPr>
        <p:spPr bwMode="auto">
          <a:xfrm>
            <a:off x="7970838" y="1095375"/>
            <a:ext cx="1008062" cy="457200"/>
          </a:xfrm>
          <a:prstGeom prst="rect">
            <a:avLst/>
          </a:prstGeom>
          <a:noFill/>
          <a:ln w="9525">
            <a:noFill/>
            <a:miter lim="800000"/>
            <a:headEnd/>
            <a:tailEnd/>
          </a:ln>
        </p:spPr>
        <p:txBody>
          <a:bodyPr wrap="none">
            <a:spAutoFit/>
          </a:bodyPr>
          <a:lstStyle/>
          <a:p>
            <a:pPr algn="ctr"/>
            <a:r>
              <a:rPr lang="en-US" sz="1200">
                <a:solidFill>
                  <a:schemeClr val="accent1"/>
                </a:solidFill>
              </a:rPr>
              <a:t>CQ1:09</a:t>
            </a:r>
          </a:p>
          <a:p>
            <a:pPr algn="ctr"/>
            <a:r>
              <a:rPr lang="en-US" sz="1200">
                <a:solidFill>
                  <a:schemeClr val="accent1"/>
                </a:solidFill>
              </a:rPr>
              <a:t>Y/Y Growth</a:t>
            </a:r>
          </a:p>
        </p:txBody>
      </p:sp>
      <p:sp>
        <p:nvSpPr>
          <p:cNvPr id="769037" name="Text Box 36"/>
          <p:cNvSpPr txBox="1">
            <a:spLocks noChangeArrowheads="1"/>
          </p:cNvSpPr>
          <p:nvPr/>
        </p:nvSpPr>
        <p:spPr bwMode="auto">
          <a:xfrm>
            <a:off x="7912100" y="1981200"/>
            <a:ext cx="1052513" cy="1004888"/>
          </a:xfrm>
          <a:prstGeom prst="rect">
            <a:avLst/>
          </a:prstGeom>
          <a:noFill/>
          <a:ln w="9525">
            <a:noFill/>
            <a:miter lim="800000"/>
            <a:headEnd/>
            <a:tailEnd/>
          </a:ln>
        </p:spPr>
        <p:txBody>
          <a:bodyPr wrap="none">
            <a:spAutoFit/>
          </a:bodyPr>
          <a:lstStyle/>
          <a:p>
            <a:pPr algn="ctr"/>
            <a:r>
              <a:rPr lang="en-US" sz="1200">
                <a:solidFill>
                  <a:schemeClr val="tx1"/>
                </a:solidFill>
              </a:rPr>
              <a:t>Total</a:t>
            </a:r>
          </a:p>
          <a:p>
            <a:pPr algn="ctr"/>
            <a:r>
              <a:rPr lang="en-US" sz="1200">
                <a:solidFill>
                  <a:schemeClr val="tx1"/>
                </a:solidFill>
              </a:rPr>
              <a:t>Rakuten</a:t>
            </a:r>
          </a:p>
          <a:p>
            <a:pPr algn="ctr"/>
            <a:r>
              <a:rPr lang="en-US" sz="1200">
                <a:solidFill>
                  <a:schemeClr val="tx1"/>
                </a:solidFill>
              </a:rPr>
              <a:t>eCommerce</a:t>
            </a:r>
          </a:p>
          <a:p>
            <a:pPr algn="ctr"/>
            <a:endParaRPr lang="en-US" sz="1200">
              <a:solidFill>
                <a:schemeClr val="tx1"/>
              </a:solidFill>
            </a:endParaRPr>
          </a:p>
          <a:p>
            <a:pPr algn="ctr"/>
            <a:r>
              <a:rPr lang="en-US" sz="1200">
                <a:solidFill>
                  <a:schemeClr val="tx1"/>
                </a:solidFill>
              </a:rPr>
              <a:t>21%</a:t>
            </a:r>
          </a:p>
        </p:txBody>
      </p:sp>
      <p:sp>
        <p:nvSpPr>
          <p:cNvPr id="769038" name="Text Box 37"/>
          <p:cNvSpPr txBox="1">
            <a:spLocks noChangeArrowheads="1"/>
          </p:cNvSpPr>
          <p:nvPr/>
        </p:nvSpPr>
        <p:spPr bwMode="auto">
          <a:xfrm>
            <a:off x="8029575" y="3438525"/>
            <a:ext cx="784225" cy="639763"/>
          </a:xfrm>
          <a:prstGeom prst="rect">
            <a:avLst/>
          </a:prstGeom>
          <a:noFill/>
          <a:ln w="9525">
            <a:noFill/>
            <a:miter lim="800000"/>
            <a:headEnd/>
            <a:tailEnd/>
          </a:ln>
        </p:spPr>
        <p:txBody>
          <a:bodyPr wrap="none">
            <a:spAutoFit/>
          </a:bodyPr>
          <a:lstStyle/>
          <a:p>
            <a:pPr algn="ctr"/>
            <a:r>
              <a:rPr lang="en-US" sz="1200">
                <a:solidFill>
                  <a:schemeClr val="tx1"/>
                </a:solidFill>
              </a:rPr>
              <a:t>Desktop</a:t>
            </a:r>
          </a:p>
          <a:p>
            <a:pPr algn="ctr"/>
            <a:endParaRPr lang="en-US" sz="1200">
              <a:solidFill>
                <a:schemeClr val="tx1"/>
              </a:solidFill>
            </a:endParaRPr>
          </a:p>
          <a:p>
            <a:pPr algn="ctr"/>
            <a:r>
              <a:rPr lang="en-US" sz="1200">
                <a:solidFill>
                  <a:schemeClr val="tx1"/>
                </a:solidFill>
              </a:rPr>
              <a:t>18%</a:t>
            </a:r>
          </a:p>
        </p:txBody>
      </p:sp>
      <p:sp>
        <p:nvSpPr>
          <p:cNvPr id="769039" name="Text Box 38"/>
          <p:cNvSpPr txBox="1">
            <a:spLocks noChangeArrowheads="1"/>
          </p:cNvSpPr>
          <p:nvPr/>
        </p:nvSpPr>
        <p:spPr bwMode="auto">
          <a:xfrm>
            <a:off x="8077200" y="4581525"/>
            <a:ext cx="668338" cy="639763"/>
          </a:xfrm>
          <a:prstGeom prst="rect">
            <a:avLst/>
          </a:prstGeom>
          <a:noFill/>
          <a:ln w="9525">
            <a:noFill/>
            <a:miter lim="800000"/>
            <a:headEnd/>
            <a:tailEnd/>
          </a:ln>
        </p:spPr>
        <p:txBody>
          <a:bodyPr wrap="none">
            <a:spAutoFit/>
          </a:bodyPr>
          <a:lstStyle/>
          <a:p>
            <a:pPr algn="ctr"/>
            <a:r>
              <a:rPr lang="en-US" sz="1200">
                <a:solidFill>
                  <a:schemeClr val="tx1"/>
                </a:solidFill>
              </a:rPr>
              <a:t>Mobile</a:t>
            </a:r>
          </a:p>
          <a:p>
            <a:pPr algn="ctr"/>
            <a:endParaRPr lang="en-US" sz="1200">
              <a:solidFill>
                <a:schemeClr val="tx1"/>
              </a:solidFill>
            </a:endParaRPr>
          </a:p>
          <a:p>
            <a:pPr algn="ctr"/>
            <a:r>
              <a:rPr lang="en-US" sz="1200">
                <a:solidFill>
                  <a:schemeClr val="tx1"/>
                </a:solidFill>
              </a:rPr>
              <a:t>40%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9" name="Rectangle 2"/>
          <p:cNvSpPr>
            <a:spLocks noGrp="1" noChangeArrowheads="1"/>
          </p:cNvSpPr>
          <p:nvPr>
            <p:ph type="title" idx="4294967295"/>
          </p:nvPr>
        </p:nvSpPr>
        <p:spPr>
          <a:xfrm>
            <a:off x="0" y="77788"/>
            <a:ext cx="9144000" cy="812800"/>
          </a:xfrm>
        </p:spPr>
        <p:txBody>
          <a:bodyPr/>
          <a:lstStyle/>
          <a:p>
            <a:pPr algn="ctr"/>
            <a:r>
              <a:rPr lang="en-US" smtClean="0">
                <a:solidFill>
                  <a:schemeClr val="accent1"/>
                </a:solidFill>
              </a:rPr>
              <a:t>While Vendors / Advertisers Tend to ‘Pay’</a:t>
            </a:r>
            <a:br>
              <a:rPr lang="en-US" smtClean="0">
                <a:solidFill>
                  <a:schemeClr val="accent1"/>
                </a:solidFill>
              </a:rPr>
            </a:br>
            <a:r>
              <a:rPr lang="en-US" smtClean="0">
                <a:solidFill>
                  <a:schemeClr val="accent1"/>
                </a:solidFill>
              </a:rPr>
              <a:t>on</a:t>
            </a:r>
            <a:r>
              <a:rPr lang="en-US" sz="2400" smtClean="0">
                <a:solidFill>
                  <a:schemeClr val="accent1"/>
                </a:solidFill>
              </a:rPr>
              <a:t> Desktop Internet (via Advertising + eCommerce)…</a:t>
            </a:r>
          </a:p>
        </p:txBody>
      </p:sp>
      <p:sp>
        <p:nvSpPr>
          <p:cNvPr id="763910" name="Rectangle 3"/>
          <p:cNvSpPr>
            <a:spLocks noChangeArrowheads="1"/>
          </p:cNvSpPr>
          <p:nvPr/>
        </p:nvSpPr>
        <p:spPr bwMode="gray">
          <a:xfrm>
            <a:off x="2105025" y="6276975"/>
            <a:ext cx="6705600" cy="457200"/>
          </a:xfrm>
          <a:prstGeom prst="rect">
            <a:avLst/>
          </a:prstGeom>
          <a:noFill/>
          <a:ln w="9525">
            <a:noFill/>
            <a:miter lim="800000"/>
            <a:headEnd/>
            <a:tailEnd/>
          </a:ln>
        </p:spPr>
        <p:txBody>
          <a:bodyPr/>
          <a:lstStyle/>
          <a:p>
            <a:pPr marL="228600" indent="-228600" algn="r" eaLnBrk="0" hangingPunct="0">
              <a:lnSpc>
                <a:spcPct val="110000"/>
              </a:lnSpc>
              <a:buClr>
                <a:schemeClr val="tx1"/>
              </a:buClr>
              <a:buFont typeface="Symbol" pitchFamily="18" charset="2"/>
              <a:buNone/>
            </a:pPr>
            <a:r>
              <a:rPr lang="en-US" sz="900" b="0" i="1">
                <a:solidFill>
                  <a:schemeClr val="tx1"/>
                </a:solidFill>
              </a:rPr>
              <a:t>   Note: eCommerce is limited to online retail goods sales; paid services include online banking, travel services…; top 50 global Internet companies ranked by 2008 revenue. Source: FactSet, company data, Morgan Stanley Research.  </a:t>
            </a:r>
          </a:p>
        </p:txBody>
      </p:sp>
      <p:graphicFrame>
        <p:nvGraphicFramePr>
          <p:cNvPr id="763908" name="Object 4"/>
          <p:cNvGraphicFramePr>
            <a:graphicFrameLocks noChangeAspect="1"/>
          </p:cNvGraphicFramePr>
          <p:nvPr/>
        </p:nvGraphicFramePr>
        <p:xfrm>
          <a:off x="2209800" y="2286000"/>
          <a:ext cx="4810125" cy="3287713"/>
        </p:xfrm>
        <a:graphic>
          <a:graphicData uri="http://schemas.openxmlformats.org/presentationml/2006/ole">
            <p:oleObj spid="_x0000_s763908" name="Chart" r:id="rId4" imgW="4333850" imgH="2962168" progId="MSGraph.Chart.8">
              <p:embed followColorScheme="full"/>
            </p:oleObj>
          </a:graphicData>
        </a:graphic>
      </p:graphicFrame>
      <p:sp>
        <p:nvSpPr>
          <p:cNvPr id="763911" name="Text Box 5"/>
          <p:cNvSpPr txBox="1">
            <a:spLocks noChangeArrowheads="1"/>
          </p:cNvSpPr>
          <p:nvPr/>
        </p:nvSpPr>
        <p:spPr bwMode="auto">
          <a:xfrm>
            <a:off x="2682875" y="1285875"/>
            <a:ext cx="3959225" cy="825500"/>
          </a:xfrm>
          <a:prstGeom prst="rect">
            <a:avLst/>
          </a:prstGeom>
          <a:noFill/>
          <a:ln w="9525" algn="ctr">
            <a:noFill/>
            <a:miter lim="800000"/>
            <a:headEnd/>
            <a:tailEnd/>
          </a:ln>
        </p:spPr>
        <p:txBody>
          <a:bodyPr wrap="none">
            <a:spAutoFit/>
          </a:bodyPr>
          <a:lstStyle/>
          <a:p>
            <a:pPr algn="ctr"/>
            <a:r>
              <a:rPr lang="en-US" sz="1600">
                <a:solidFill>
                  <a:schemeClr val="accent1"/>
                </a:solidFill>
                <a:ea typeface="MS PGothic" pitchFamily="34" charset="-128"/>
              </a:rPr>
              <a:t>Revenue Mix for Top 50 Global Internet</a:t>
            </a:r>
          </a:p>
          <a:p>
            <a:pPr algn="ctr"/>
            <a:r>
              <a:rPr lang="en-US" sz="1600">
                <a:solidFill>
                  <a:schemeClr val="accent1"/>
                </a:solidFill>
                <a:ea typeface="MS PGothic" pitchFamily="34" charset="-128"/>
              </a:rPr>
              <a:t>(ex. Data Access) Companies</a:t>
            </a:r>
          </a:p>
          <a:p>
            <a:pPr algn="ctr"/>
            <a:r>
              <a:rPr lang="en-US" sz="1600">
                <a:solidFill>
                  <a:schemeClr val="accent1"/>
                </a:solidFill>
                <a:ea typeface="MS PGothic" pitchFamily="34" charset="-128"/>
              </a:rPr>
              <a:t>2008 – $91B</a:t>
            </a:r>
            <a:endParaRPr lang="en-US" sz="1600">
              <a:solidFill>
                <a:schemeClr val="folHlink"/>
              </a:solidFill>
              <a:ea typeface="MS PGothic" pitchFamily="34" charset="-128"/>
            </a:endParaRPr>
          </a:p>
        </p:txBody>
      </p:sp>
      <p:sp>
        <p:nvSpPr>
          <p:cNvPr id="623622" name="Text Box 6"/>
          <p:cNvSpPr txBox="1">
            <a:spLocks noChangeArrowheads="1"/>
          </p:cNvSpPr>
          <p:nvPr/>
        </p:nvSpPr>
        <p:spPr bwMode="auto">
          <a:xfrm>
            <a:off x="7010400" y="2819400"/>
            <a:ext cx="1524000" cy="533400"/>
          </a:xfrm>
          <a:prstGeom prst="rect">
            <a:avLst/>
          </a:prstGeom>
          <a:noFill/>
          <a:ln w="19050" algn="ctr">
            <a:noFill/>
            <a:miter lim="800000"/>
            <a:headEnd/>
            <a:tailEnd/>
          </a:ln>
        </p:spPr>
        <p:txBody>
          <a:bodyPr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latin typeface="Arial" pitchFamily="34" charset="0"/>
                <a:cs typeface="Arial" pitchFamily="34" charset="0"/>
              </a:rPr>
              <a:t>Advertising</a:t>
            </a:r>
          </a:p>
          <a:p>
            <a:pPr algn="ctr" eaLnBrk="0" hangingPunct="0">
              <a:lnSpc>
                <a:spcPct val="90000"/>
              </a:lnSpc>
              <a:defRPr/>
            </a:pPr>
            <a:r>
              <a:rPr lang="en-US" sz="1600">
                <a:solidFill>
                  <a:schemeClr val="tx1"/>
                </a:solidFill>
                <a:effectLst>
                  <a:outerShdw blurRad="38100" dist="38100" dir="2700000" algn="tl">
                    <a:srgbClr val="000000"/>
                  </a:outerShdw>
                </a:effectLst>
                <a:latin typeface="Arial" pitchFamily="34" charset="0"/>
                <a:cs typeface="Arial" pitchFamily="34" charset="0"/>
              </a:rPr>
              <a:t>40%</a:t>
            </a:r>
          </a:p>
        </p:txBody>
      </p:sp>
      <p:sp>
        <p:nvSpPr>
          <p:cNvPr id="623623" name="Text Box 7"/>
          <p:cNvSpPr txBox="1">
            <a:spLocks noChangeArrowheads="1"/>
          </p:cNvSpPr>
          <p:nvPr/>
        </p:nvSpPr>
        <p:spPr bwMode="auto">
          <a:xfrm>
            <a:off x="7010400" y="3581400"/>
            <a:ext cx="1524000" cy="533400"/>
          </a:xfrm>
          <a:prstGeom prst="rect">
            <a:avLst/>
          </a:prstGeom>
          <a:noFill/>
          <a:ln w="19050" algn="ctr">
            <a:noFill/>
            <a:miter lim="800000"/>
            <a:headEnd/>
            <a:tailEnd/>
          </a:ln>
        </p:spPr>
        <p:txBody>
          <a:bodyPr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rPr>
              <a:t>eCommerce</a:t>
            </a:r>
          </a:p>
          <a:p>
            <a:pPr algn="ctr" eaLnBrk="0" hangingPunct="0">
              <a:lnSpc>
                <a:spcPct val="90000"/>
              </a:lnSpc>
              <a:defRPr/>
            </a:pPr>
            <a:r>
              <a:rPr lang="en-US" sz="1600">
                <a:solidFill>
                  <a:schemeClr val="tx1"/>
                </a:solidFill>
                <a:effectLst>
                  <a:outerShdw blurRad="38100" dist="38100" dir="2700000" algn="tl">
                    <a:srgbClr val="000000"/>
                  </a:outerShdw>
                </a:effectLst>
              </a:rPr>
              <a:t>35%</a:t>
            </a:r>
          </a:p>
        </p:txBody>
      </p:sp>
      <p:sp>
        <p:nvSpPr>
          <p:cNvPr id="623624" name="Text Box 8"/>
          <p:cNvSpPr txBox="1">
            <a:spLocks noChangeArrowheads="1"/>
          </p:cNvSpPr>
          <p:nvPr/>
        </p:nvSpPr>
        <p:spPr bwMode="auto">
          <a:xfrm>
            <a:off x="7019925" y="4400550"/>
            <a:ext cx="1504950" cy="533400"/>
          </a:xfrm>
          <a:prstGeom prst="rect">
            <a:avLst/>
          </a:prstGeom>
          <a:noFill/>
          <a:ln w="19050" algn="ctr">
            <a:noFill/>
            <a:miter lim="800000"/>
            <a:headEnd/>
            <a:tailEnd/>
          </a:ln>
          <a:effectLst/>
        </p:spPr>
        <p:txBody>
          <a:bodyPr wrap="none"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rPr>
              <a:t>Paid Services</a:t>
            </a:r>
          </a:p>
          <a:p>
            <a:pPr algn="ctr" eaLnBrk="0" hangingPunct="0">
              <a:lnSpc>
                <a:spcPct val="90000"/>
              </a:lnSpc>
              <a:defRPr/>
            </a:pPr>
            <a:r>
              <a:rPr lang="en-US" sz="1600">
                <a:solidFill>
                  <a:schemeClr val="tx1"/>
                </a:solidFill>
                <a:effectLst>
                  <a:outerShdw blurRad="38100" dist="38100" dir="2700000" algn="tl">
                    <a:srgbClr val="000000"/>
                  </a:outerShdw>
                </a:effectLst>
              </a:rPr>
              <a:t>25%</a:t>
            </a:r>
          </a:p>
        </p:txBody>
      </p:sp>
      <p:sp>
        <p:nvSpPr>
          <p:cNvPr id="76391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BA13D3F6-8B89-4136-B949-40AA00B7C977}" type="slidenum">
              <a:rPr lang="en-US" sz="1000" b="0">
                <a:solidFill>
                  <a:schemeClr val="tx1"/>
                </a:solidFill>
              </a:rPr>
              <a:pPr algn="r" defTabSz="1019175" eaLnBrk="0" hangingPunct="0"/>
              <a:t>51</a:t>
            </a:fld>
            <a:endParaRPr lang="en-US" sz="1000" b="0">
              <a:solidFill>
                <a:schemeClr val="tx1"/>
              </a:solidFill>
            </a:endParaRPr>
          </a:p>
        </p:txBody>
      </p:sp>
      <p:sp>
        <p:nvSpPr>
          <p:cNvPr id="763916" name="Line 13"/>
          <p:cNvSpPr>
            <a:spLocks noChangeShapeType="1"/>
          </p:cNvSpPr>
          <p:nvPr/>
        </p:nvSpPr>
        <p:spPr bwMode="auto">
          <a:xfrm flipH="1">
            <a:off x="3200400" y="3924300"/>
            <a:ext cx="1504950" cy="647700"/>
          </a:xfrm>
          <a:prstGeom prst="line">
            <a:avLst/>
          </a:prstGeom>
          <a:noFill/>
          <a:ln w="19050">
            <a:solidFill>
              <a:srgbClr val="000000"/>
            </a:solidFill>
            <a:round/>
            <a:headEnd/>
            <a:tailEnd/>
          </a:ln>
        </p:spPr>
        <p:txBody>
          <a:bodyPr/>
          <a:lstStyle/>
          <a:p>
            <a:endParaRPr lang="en-US"/>
          </a:p>
        </p:txBody>
      </p:sp>
      <p:sp>
        <p:nvSpPr>
          <p:cNvPr id="623628" name="Text Box 12"/>
          <p:cNvSpPr txBox="1">
            <a:spLocks noChangeArrowheads="1"/>
          </p:cNvSpPr>
          <p:nvPr/>
        </p:nvSpPr>
        <p:spPr bwMode="auto">
          <a:xfrm>
            <a:off x="914400" y="4114800"/>
            <a:ext cx="1905000" cy="668338"/>
          </a:xfrm>
          <a:prstGeom prst="rect">
            <a:avLst/>
          </a:prstGeom>
          <a:noFill/>
          <a:ln w="19050" algn="ctr">
            <a:noFill/>
            <a:miter lim="800000"/>
            <a:headEnd/>
            <a:tailEnd/>
          </a:ln>
        </p:spPr>
        <p:txBody>
          <a:bodyPr anchor="b">
            <a:spAutoFit/>
          </a:bodyPr>
          <a:lstStyle/>
          <a:p>
            <a:pPr algn="ctr" eaLnBrk="0" hangingPunct="0">
              <a:lnSpc>
                <a:spcPct val="90000"/>
              </a:lnSpc>
              <a:defRPr/>
            </a:pPr>
            <a:r>
              <a:rPr lang="en-US">
                <a:solidFill>
                  <a:schemeClr val="tx1"/>
                </a:solidFill>
                <a:effectLst>
                  <a:outerShdw blurRad="38100" dist="38100" dir="2700000" algn="tl">
                    <a:srgbClr val="000000"/>
                  </a:outerShdw>
                </a:effectLst>
              </a:rPr>
              <a:t>Digital Content</a:t>
            </a:r>
          </a:p>
          <a:p>
            <a:pPr algn="ctr" eaLnBrk="0" hangingPunct="0">
              <a:lnSpc>
                <a:spcPct val="90000"/>
              </a:lnSpc>
              <a:defRPr/>
            </a:pPr>
            <a:r>
              <a:rPr lang="en-US">
                <a:solidFill>
                  <a:schemeClr val="tx1"/>
                </a:solidFill>
                <a:effectLst>
                  <a:outerShdw blurRad="38100" dist="38100" dir="2700000" algn="tl">
                    <a:srgbClr val="000000"/>
                  </a:outerShdw>
                </a:effectLst>
              </a:rPr>
              <a:t>(Music, Video…)</a:t>
            </a:r>
          </a:p>
          <a:p>
            <a:pPr algn="ctr" eaLnBrk="0" hangingPunct="0">
              <a:lnSpc>
                <a:spcPct val="90000"/>
              </a:lnSpc>
              <a:defRPr/>
            </a:pPr>
            <a:r>
              <a:rPr lang="en-US">
                <a:solidFill>
                  <a:schemeClr val="tx1"/>
                </a:solidFill>
                <a:effectLst>
                  <a:outerShdw blurRad="38100" dist="38100" dir="2700000" algn="tl">
                    <a:srgbClr val="000000"/>
                  </a:outerShdw>
                </a:effectLst>
              </a:rPr>
              <a:t>5%</a:t>
            </a:r>
          </a:p>
        </p:txBody>
      </p:sp>
      <p:sp>
        <p:nvSpPr>
          <p:cNvPr id="763918" name="Line 17"/>
          <p:cNvSpPr>
            <a:spLocks noChangeShapeType="1"/>
          </p:cNvSpPr>
          <p:nvPr/>
        </p:nvSpPr>
        <p:spPr bwMode="auto">
          <a:xfrm>
            <a:off x="4686300" y="2333625"/>
            <a:ext cx="0" cy="1600200"/>
          </a:xfrm>
          <a:prstGeom prst="line">
            <a:avLst/>
          </a:prstGeom>
          <a:noFill/>
          <a:ln w="38100">
            <a:solidFill>
              <a:srgbClr val="FF0000"/>
            </a:solidFill>
            <a:round/>
            <a:headEnd/>
            <a:tailEnd/>
          </a:ln>
        </p:spPr>
        <p:txBody>
          <a:bodyPr/>
          <a:lstStyle/>
          <a:p>
            <a:endParaRPr lang="en-US"/>
          </a:p>
        </p:txBody>
      </p:sp>
      <p:sp>
        <p:nvSpPr>
          <p:cNvPr id="763919" name="Line 18"/>
          <p:cNvSpPr>
            <a:spLocks noChangeShapeType="1"/>
          </p:cNvSpPr>
          <p:nvPr/>
        </p:nvSpPr>
        <p:spPr bwMode="auto">
          <a:xfrm flipH="1">
            <a:off x="3249613" y="3933825"/>
            <a:ext cx="1446212" cy="619125"/>
          </a:xfrm>
          <a:prstGeom prst="line">
            <a:avLst/>
          </a:prstGeom>
          <a:noFill/>
          <a:ln w="38100">
            <a:solidFill>
              <a:srgbClr val="FF0000"/>
            </a:solidFill>
            <a:round/>
            <a:headEnd/>
            <a:tailEnd/>
          </a:ln>
        </p:spPr>
        <p:txBody>
          <a:bodyPr/>
          <a:lstStyle/>
          <a:p>
            <a:endParaRPr lang="en-US"/>
          </a:p>
        </p:txBody>
      </p:sp>
      <p:sp>
        <p:nvSpPr>
          <p:cNvPr id="763920" name="Line 19"/>
          <p:cNvSpPr>
            <a:spLocks noChangeShapeType="1"/>
          </p:cNvSpPr>
          <p:nvPr/>
        </p:nvSpPr>
        <p:spPr bwMode="auto">
          <a:xfrm>
            <a:off x="2667000" y="2413000"/>
            <a:ext cx="762000" cy="558800"/>
          </a:xfrm>
          <a:prstGeom prst="line">
            <a:avLst/>
          </a:prstGeom>
          <a:noFill/>
          <a:ln w="38100">
            <a:solidFill>
              <a:srgbClr val="FF0000"/>
            </a:solidFill>
            <a:round/>
            <a:headEnd/>
            <a:tailEnd/>
          </a:ln>
        </p:spPr>
        <p:txBody>
          <a:bodyPr/>
          <a:lstStyle/>
          <a:p>
            <a:endParaRPr lang="en-US"/>
          </a:p>
        </p:txBody>
      </p:sp>
      <p:sp>
        <p:nvSpPr>
          <p:cNvPr id="763921" name="Text Box 20"/>
          <p:cNvSpPr txBox="1">
            <a:spLocks noChangeArrowheads="1"/>
          </p:cNvSpPr>
          <p:nvPr/>
        </p:nvSpPr>
        <p:spPr bwMode="auto">
          <a:xfrm>
            <a:off x="914400" y="2038350"/>
            <a:ext cx="3022600" cy="374650"/>
          </a:xfrm>
          <a:prstGeom prst="rect">
            <a:avLst/>
          </a:prstGeom>
          <a:noFill/>
          <a:ln w="38100">
            <a:solidFill>
              <a:srgbClr val="FF0000"/>
            </a:solidFill>
            <a:miter lim="800000"/>
            <a:headEnd/>
            <a:tailEnd/>
          </a:ln>
        </p:spPr>
        <p:txBody>
          <a:bodyPr wrap="none">
            <a:spAutoFit/>
          </a:bodyPr>
          <a:lstStyle/>
          <a:p>
            <a:r>
              <a:rPr lang="en-US" sz="1600">
                <a:solidFill>
                  <a:srgbClr val="FF0000"/>
                </a:solidFill>
              </a:rPr>
              <a:t>Users Pay for Instant Access</a:t>
            </a:r>
          </a:p>
        </p:txBody>
      </p:sp>
      <p:sp>
        <p:nvSpPr>
          <p:cNvPr id="763922" name="Arc 20"/>
          <p:cNvSpPr>
            <a:spLocks/>
          </p:cNvSpPr>
          <p:nvPr/>
        </p:nvSpPr>
        <p:spPr bwMode="auto">
          <a:xfrm flipH="1">
            <a:off x="3095625" y="2335213"/>
            <a:ext cx="1590675" cy="2241550"/>
          </a:xfrm>
          <a:custGeom>
            <a:avLst/>
            <a:gdLst>
              <a:gd name="T0" fmla="*/ 0 w 21600"/>
              <a:gd name="T1" fmla="*/ 0 h 30696"/>
              <a:gd name="T2" fmla="*/ 2147483647 w 21600"/>
              <a:gd name="T3" fmla="*/ 2147483647 h 30696"/>
              <a:gd name="T4" fmla="*/ 0 w 21600"/>
              <a:gd name="T5" fmla="*/ 2147483647 h 30696"/>
              <a:gd name="T6" fmla="*/ 0 60000 65536"/>
              <a:gd name="T7" fmla="*/ 0 60000 65536"/>
              <a:gd name="T8" fmla="*/ 0 60000 65536"/>
              <a:gd name="T9" fmla="*/ 0 w 21600"/>
              <a:gd name="T10" fmla="*/ 0 h 30696"/>
              <a:gd name="T11" fmla="*/ 21600 w 21600"/>
              <a:gd name="T12" fmla="*/ 30696 h 30696"/>
            </a:gdLst>
            <a:ahLst/>
            <a:cxnLst>
              <a:cxn ang="T6">
                <a:pos x="T0" y="T1"/>
              </a:cxn>
              <a:cxn ang="T7">
                <a:pos x="T2" y="T3"/>
              </a:cxn>
              <a:cxn ang="T8">
                <a:pos x="T4" y="T5"/>
              </a:cxn>
            </a:cxnLst>
            <a:rect l="T9" t="T10" r="T11" b="T12"/>
            <a:pathLst>
              <a:path w="21600" h="30696" fill="none" extrusionOk="0">
                <a:moveTo>
                  <a:pt x="-1" y="0"/>
                </a:moveTo>
                <a:cubicBezTo>
                  <a:pt x="11929" y="0"/>
                  <a:pt x="21600" y="9670"/>
                  <a:pt x="21600" y="21600"/>
                </a:cubicBezTo>
                <a:cubicBezTo>
                  <a:pt x="21600" y="24742"/>
                  <a:pt x="20914" y="27846"/>
                  <a:pt x="19591" y="30696"/>
                </a:cubicBezTo>
              </a:path>
              <a:path w="21600" h="30696" stroke="0" extrusionOk="0">
                <a:moveTo>
                  <a:pt x="-1" y="0"/>
                </a:moveTo>
                <a:cubicBezTo>
                  <a:pt x="11929" y="0"/>
                  <a:pt x="21600" y="9670"/>
                  <a:pt x="21600" y="21600"/>
                </a:cubicBezTo>
                <a:cubicBezTo>
                  <a:pt x="21600" y="24742"/>
                  <a:pt x="20914" y="27846"/>
                  <a:pt x="19591" y="30696"/>
                </a:cubicBezTo>
                <a:lnTo>
                  <a:pt x="0" y="21600"/>
                </a:lnTo>
                <a:close/>
              </a:path>
            </a:pathLst>
          </a:custGeom>
          <a:noFill/>
          <a:ln w="38100">
            <a:solidFill>
              <a:srgbClr val="FF0000"/>
            </a:solidFill>
            <a:round/>
            <a:headEnd/>
            <a:tailEnd/>
          </a:ln>
        </p:spPr>
        <p:txBody>
          <a:bodyPr wrap="none" anchor="ctr"/>
          <a:lstStyle/>
          <a:p>
            <a:endParaRPr lang="en-US"/>
          </a:p>
        </p:txBody>
      </p:sp>
      <p:sp>
        <p:nvSpPr>
          <p:cNvPr id="763923" name="Line 21"/>
          <p:cNvSpPr>
            <a:spLocks noChangeShapeType="1"/>
          </p:cNvSpPr>
          <p:nvPr/>
        </p:nvSpPr>
        <p:spPr bwMode="auto">
          <a:xfrm flipV="1">
            <a:off x="2667000" y="4162425"/>
            <a:ext cx="800100" cy="180975"/>
          </a:xfrm>
          <a:prstGeom prst="line">
            <a:avLst/>
          </a:prstGeom>
          <a:noFill/>
          <a:ln w="38100">
            <a:solidFill>
              <a:schemeClr val="tx1"/>
            </a:solidFill>
            <a:round/>
            <a:headEnd/>
            <a:tailEnd type="triangle" w="med" len="med"/>
          </a:ln>
        </p:spPr>
        <p:txBody>
          <a:bodyPr/>
          <a:lstStyle/>
          <a:p>
            <a:endParaRPr lang="en-US"/>
          </a:p>
        </p:txBody>
      </p:sp>
      <p:sp>
        <p:nvSpPr>
          <p:cNvPr id="2169878" name="Rectangle 22"/>
          <p:cNvSpPr>
            <a:spLocks noChangeArrowheads="1"/>
          </p:cNvSpPr>
          <p:nvPr/>
        </p:nvSpPr>
        <p:spPr bwMode="auto">
          <a:xfrm>
            <a:off x="6686550" y="2895600"/>
            <a:ext cx="304800" cy="304800"/>
          </a:xfrm>
          <a:prstGeom prst="rect">
            <a:avLst/>
          </a:prstGeom>
          <a:gradFill rotWithShape="1">
            <a:gsLst>
              <a:gs pos="0">
                <a:schemeClr val="folHlink"/>
              </a:gs>
              <a:gs pos="100000">
                <a:schemeClr val="folHlink">
                  <a:gamma/>
                  <a:shade val="46275"/>
                  <a:invGamma/>
                </a:schemeClr>
              </a:gs>
            </a:gsLst>
            <a:lin ang="5400000" scaled="1"/>
          </a:gradFill>
          <a:ln w="9525">
            <a:noFill/>
            <a:miter lim="800000"/>
            <a:headEnd/>
            <a:tailEnd/>
          </a:ln>
          <a:effectLst/>
        </p:spPr>
        <p:txBody>
          <a:bodyPr wrap="none" anchor="ctr"/>
          <a:lstStyle/>
          <a:p>
            <a:pPr algn="ctr">
              <a:defRPr/>
            </a:pPr>
            <a:endParaRPr lang="en-US"/>
          </a:p>
        </p:txBody>
      </p:sp>
      <p:sp>
        <p:nvSpPr>
          <p:cNvPr id="2169879" name="Rectangle 23"/>
          <p:cNvSpPr>
            <a:spLocks noChangeArrowheads="1"/>
          </p:cNvSpPr>
          <p:nvPr/>
        </p:nvSpPr>
        <p:spPr bwMode="auto">
          <a:xfrm>
            <a:off x="6686550" y="4495800"/>
            <a:ext cx="304800" cy="304800"/>
          </a:xfrm>
          <a:prstGeom prst="rect">
            <a:avLst/>
          </a:prstGeom>
          <a:gradFill rotWithShape="1">
            <a:gsLst>
              <a:gs pos="0">
                <a:schemeClr val="tx2"/>
              </a:gs>
              <a:gs pos="100000">
                <a:schemeClr val="tx2">
                  <a:gamma/>
                  <a:shade val="46275"/>
                  <a:invGamma/>
                </a:schemeClr>
              </a:gs>
            </a:gsLst>
            <a:lin ang="5400000" scaled="1"/>
          </a:gradFill>
          <a:ln w="9525">
            <a:noFill/>
            <a:miter lim="800000"/>
            <a:headEnd/>
            <a:tailEnd/>
          </a:ln>
          <a:effectLst/>
        </p:spPr>
        <p:txBody>
          <a:bodyPr wrap="none" anchor="ctr"/>
          <a:lstStyle/>
          <a:p>
            <a:pPr algn="ctr">
              <a:defRPr/>
            </a:pPr>
            <a:endParaRPr lang="en-US"/>
          </a:p>
        </p:txBody>
      </p:sp>
      <p:sp>
        <p:nvSpPr>
          <p:cNvPr id="2169880" name="Rectangle 24"/>
          <p:cNvSpPr>
            <a:spLocks noChangeArrowheads="1"/>
          </p:cNvSpPr>
          <p:nvPr/>
        </p:nvSpPr>
        <p:spPr bwMode="auto">
          <a:xfrm>
            <a:off x="6686550" y="3676650"/>
            <a:ext cx="3048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8" name="Rectangle 2"/>
          <p:cNvSpPr>
            <a:spLocks noGrp="1" noChangeArrowheads="1"/>
          </p:cNvSpPr>
          <p:nvPr>
            <p:ph type="title" idx="4294967295"/>
          </p:nvPr>
        </p:nvSpPr>
        <p:spPr>
          <a:xfrm>
            <a:off x="0" y="107950"/>
            <a:ext cx="9144000" cy="812800"/>
          </a:xfrm>
        </p:spPr>
        <p:txBody>
          <a:bodyPr/>
          <a:lstStyle/>
          <a:p>
            <a:pPr algn="ctr"/>
            <a:r>
              <a:rPr lang="en-US" smtClean="0">
                <a:solidFill>
                  <a:schemeClr val="accent1"/>
                </a:solidFill>
              </a:rPr>
              <a:t>…Users Tend to ‘Pay’</a:t>
            </a:r>
            <a:br>
              <a:rPr lang="en-US" smtClean="0">
                <a:solidFill>
                  <a:schemeClr val="accent1"/>
                </a:solidFill>
              </a:rPr>
            </a:br>
            <a:r>
              <a:rPr lang="en-US" smtClean="0">
                <a:solidFill>
                  <a:schemeClr val="accent1"/>
                </a:solidFill>
              </a:rPr>
              <a:t>on Mobile Internet (via Premium Services)</a:t>
            </a:r>
            <a:endParaRPr lang="en-US" sz="1400" smtClean="0">
              <a:solidFill>
                <a:schemeClr val="accent1"/>
              </a:solidFill>
            </a:endParaRPr>
          </a:p>
        </p:txBody>
      </p:sp>
      <p:sp>
        <p:nvSpPr>
          <p:cNvPr id="765959" name="Rectangle 3"/>
          <p:cNvSpPr>
            <a:spLocks noChangeArrowheads="1"/>
          </p:cNvSpPr>
          <p:nvPr/>
        </p:nvSpPr>
        <p:spPr bwMode="gray">
          <a:xfrm>
            <a:off x="2105025" y="6276975"/>
            <a:ext cx="6705600" cy="457200"/>
          </a:xfrm>
          <a:prstGeom prst="rect">
            <a:avLst/>
          </a:prstGeom>
          <a:noFill/>
          <a:ln w="9525">
            <a:noFill/>
            <a:miter lim="800000"/>
            <a:headEnd/>
            <a:tailEnd/>
          </a:ln>
        </p:spPr>
        <p:txBody>
          <a:bodyPr/>
          <a:lstStyle/>
          <a:p>
            <a:pPr marL="228600" indent="-228600" algn="r" eaLnBrk="0" hangingPunct="0">
              <a:lnSpc>
                <a:spcPct val="110000"/>
              </a:lnSpc>
              <a:buClr>
                <a:schemeClr val="tx1"/>
              </a:buClr>
              <a:buFont typeface="Symbol" pitchFamily="18" charset="2"/>
              <a:buNone/>
            </a:pPr>
            <a:r>
              <a:rPr lang="en-US" sz="900" b="0" i="1">
                <a:solidFill>
                  <a:schemeClr val="tx1"/>
                </a:solidFill>
              </a:rPr>
              <a:t>   Note: eCommerce is limited to online retail goods sales; paid services include online banking, travel services; Source: IDC, eMarketer, Juniper Research, Morgan Stanley Research.  </a:t>
            </a:r>
          </a:p>
        </p:txBody>
      </p:sp>
      <p:sp>
        <p:nvSpPr>
          <p:cNvPr id="765960" name="Text Box 9"/>
          <p:cNvSpPr txBox="1">
            <a:spLocks noChangeArrowheads="1"/>
          </p:cNvSpPr>
          <p:nvPr/>
        </p:nvSpPr>
        <p:spPr bwMode="auto">
          <a:xfrm>
            <a:off x="2263775" y="1479550"/>
            <a:ext cx="4795838" cy="581025"/>
          </a:xfrm>
          <a:prstGeom prst="rect">
            <a:avLst/>
          </a:prstGeom>
          <a:noFill/>
          <a:ln w="9525" algn="ctr">
            <a:noFill/>
            <a:miter lim="800000"/>
            <a:headEnd/>
            <a:tailEnd/>
          </a:ln>
        </p:spPr>
        <p:txBody>
          <a:bodyPr wrap="none">
            <a:spAutoFit/>
          </a:bodyPr>
          <a:lstStyle/>
          <a:p>
            <a:pPr algn="ctr"/>
            <a:r>
              <a:rPr lang="en-US" sz="1600">
                <a:solidFill>
                  <a:schemeClr val="accent1"/>
                </a:solidFill>
                <a:ea typeface="MS PGothic" pitchFamily="34" charset="-128"/>
              </a:rPr>
              <a:t>Mobile Internet - Revenue Mix (ex. Data Access)</a:t>
            </a:r>
          </a:p>
          <a:p>
            <a:pPr algn="ctr"/>
            <a:r>
              <a:rPr lang="en-US" sz="1600">
                <a:solidFill>
                  <a:schemeClr val="accent1"/>
                </a:solidFill>
                <a:ea typeface="MS PGothic" pitchFamily="34" charset="-128"/>
              </a:rPr>
              <a:t>2008E – $37B</a:t>
            </a:r>
          </a:p>
        </p:txBody>
      </p:sp>
      <p:graphicFrame>
        <p:nvGraphicFramePr>
          <p:cNvPr id="765957" name="Object 10"/>
          <p:cNvGraphicFramePr>
            <a:graphicFrameLocks noChangeAspect="1"/>
          </p:cNvGraphicFramePr>
          <p:nvPr>
            <p:ph idx="4294967295"/>
          </p:nvPr>
        </p:nvGraphicFramePr>
        <p:xfrm>
          <a:off x="2895600" y="2667000"/>
          <a:ext cx="3276600" cy="2238375"/>
        </p:xfrm>
        <a:graphic>
          <a:graphicData uri="http://schemas.openxmlformats.org/presentationml/2006/ole">
            <p:oleObj spid="_x0000_s765957" name="Chart" r:id="rId4" imgW="4333850" imgH="2962168" progId="MSGraph.Chart.8">
              <p:embed followColorScheme="full"/>
            </p:oleObj>
          </a:graphicData>
        </a:graphic>
      </p:graphicFrame>
      <p:sp>
        <p:nvSpPr>
          <p:cNvPr id="623628" name="Text Box 12"/>
          <p:cNvSpPr txBox="1">
            <a:spLocks noChangeArrowheads="1"/>
          </p:cNvSpPr>
          <p:nvPr/>
        </p:nvSpPr>
        <p:spPr bwMode="auto">
          <a:xfrm>
            <a:off x="1676400" y="4572000"/>
            <a:ext cx="2438400" cy="1052513"/>
          </a:xfrm>
          <a:prstGeom prst="rect">
            <a:avLst/>
          </a:prstGeom>
          <a:noFill/>
          <a:ln w="19050" algn="ctr">
            <a:noFill/>
            <a:miter lim="800000"/>
            <a:headEnd/>
            <a:tailEnd/>
          </a:ln>
        </p:spPr>
        <p:txBody>
          <a:bodyPr anchor="b">
            <a:spAutoFit/>
          </a:bodyPr>
          <a:lstStyle/>
          <a:p>
            <a:pPr algn="ctr" eaLnBrk="0" hangingPunct="0">
              <a:lnSpc>
                <a:spcPct val="90000"/>
              </a:lnSpc>
              <a:defRPr/>
            </a:pPr>
            <a:r>
              <a:rPr lang="en-US">
                <a:solidFill>
                  <a:schemeClr val="tx1"/>
                </a:solidFill>
                <a:effectLst>
                  <a:outerShdw blurRad="38100" dist="38100" dir="2700000" algn="tl">
                    <a:srgbClr val="000000"/>
                  </a:outerShdw>
                </a:effectLst>
              </a:rPr>
              <a:t>Digital Content</a:t>
            </a:r>
          </a:p>
          <a:p>
            <a:pPr algn="ctr" eaLnBrk="0" hangingPunct="0">
              <a:lnSpc>
                <a:spcPct val="90000"/>
              </a:lnSpc>
              <a:defRPr/>
            </a:pPr>
            <a:r>
              <a:rPr lang="en-US">
                <a:solidFill>
                  <a:schemeClr val="tx1"/>
                </a:solidFill>
                <a:effectLst>
                  <a:outerShdw blurRad="38100" dist="38100" dir="2700000" algn="tl">
                    <a:srgbClr val="000000"/>
                  </a:outerShdw>
                </a:effectLst>
              </a:rPr>
              <a:t>(Wallpaper, Ringtone, Downloadable Game, Music, Video…)</a:t>
            </a:r>
          </a:p>
          <a:p>
            <a:pPr algn="ctr" eaLnBrk="0" hangingPunct="0">
              <a:lnSpc>
                <a:spcPct val="90000"/>
              </a:lnSpc>
              <a:defRPr/>
            </a:pPr>
            <a:r>
              <a:rPr lang="en-US">
                <a:solidFill>
                  <a:schemeClr val="tx1"/>
                </a:solidFill>
                <a:effectLst>
                  <a:outerShdw blurRad="38100" dist="38100" dir="2700000" algn="tl">
                    <a:srgbClr val="000000"/>
                  </a:outerShdw>
                </a:effectLst>
              </a:rPr>
              <a:t>54%</a:t>
            </a:r>
          </a:p>
        </p:txBody>
      </p:sp>
      <p:sp>
        <p:nvSpPr>
          <p:cNvPr id="765962" name="Line 15"/>
          <p:cNvSpPr>
            <a:spLocks noChangeShapeType="1"/>
          </p:cNvSpPr>
          <p:nvPr/>
        </p:nvSpPr>
        <p:spPr bwMode="auto">
          <a:xfrm flipH="1" flipV="1">
            <a:off x="4562475" y="3724275"/>
            <a:ext cx="923925" cy="85725"/>
          </a:xfrm>
          <a:prstGeom prst="line">
            <a:avLst/>
          </a:prstGeom>
          <a:noFill/>
          <a:ln w="12700">
            <a:solidFill>
              <a:srgbClr val="000000"/>
            </a:solidFill>
            <a:round/>
            <a:headEnd/>
            <a:tailEnd/>
          </a:ln>
        </p:spPr>
        <p:txBody>
          <a:bodyPr/>
          <a:lstStyle/>
          <a:p>
            <a:endParaRPr lang="en-US"/>
          </a:p>
        </p:txBody>
      </p:sp>
      <p:sp>
        <p:nvSpPr>
          <p:cNvPr id="765963"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5C9983EC-28FC-4B76-BF63-61F53CCCEC7A}" type="slidenum">
              <a:rPr lang="en-US" sz="1000" b="0">
                <a:solidFill>
                  <a:schemeClr val="tx1"/>
                </a:solidFill>
              </a:rPr>
              <a:pPr algn="r" defTabSz="1019175" eaLnBrk="0" hangingPunct="0"/>
              <a:t>52</a:t>
            </a:fld>
            <a:endParaRPr lang="en-US" sz="1000" b="0">
              <a:solidFill>
                <a:schemeClr val="tx1"/>
              </a:solidFill>
            </a:endParaRPr>
          </a:p>
        </p:txBody>
      </p:sp>
      <p:sp>
        <p:nvSpPr>
          <p:cNvPr id="765964" name="Line 17"/>
          <p:cNvSpPr>
            <a:spLocks noChangeShapeType="1"/>
          </p:cNvSpPr>
          <p:nvPr/>
        </p:nvSpPr>
        <p:spPr bwMode="auto">
          <a:xfrm>
            <a:off x="4562475" y="2876550"/>
            <a:ext cx="0" cy="885825"/>
          </a:xfrm>
          <a:prstGeom prst="line">
            <a:avLst/>
          </a:prstGeom>
          <a:noFill/>
          <a:ln w="38100">
            <a:solidFill>
              <a:srgbClr val="FF0000"/>
            </a:solidFill>
            <a:round/>
            <a:headEnd/>
            <a:tailEnd/>
          </a:ln>
        </p:spPr>
        <p:txBody>
          <a:bodyPr/>
          <a:lstStyle/>
          <a:p>
            <a:endParaRPr lang="en-US"/>
          </a:p>
        </p:txBody>
      </p:sp>
      <p:sp>
        <p:nvSpPr>
          <p:cNvPr id="765965" name="Line 18"/>
          <p:cNvSpPr>
            <a:spLocks noChangeShapeType="1"/>
          </p:cNvSpPr>
          <p:nvPr/>
        </p:nvSpPr>
        <p:spPr bwMode="auto">
          <a:xfrm>
            <a:off x="4562475" y="3724275"/>
            <a:ext cx="885825" cy="76200"/>
          </a:xfrm>
          <a:prstGeom prst="line">
            <a:avLst/>
          </a:prstGeom>
          <a:noFill/>
          <a:ln w="38100">
            <a:solidFill>
              <a:srgbClr val="FF0000"/>
            </a:solidFill>
            <a:round/>
            <a:headEnd/>
            <a:tailEnd/>
          </a:ln>
        </p:spPr>
        <p:txBody>
          <a:bodyPr/>
          <a:lstStyle/>
          <a:p>
            <a:endParaRPr lang="en-US"/>
          </a:p>
        </p:txBody>
      </p:sp>
      <p:sp>
        <p:nvSpPr>
          <p:cNvPr id="765966" name="Line 19"/>
          <p:cNvSpPr>
            <a:spLocks noChangeShapeType="1"/>
          </p:cNvSpPr>
          <p:nvPr/>
        </p:nvSpPr>
        <p:spPr bwMode="auto">
          <a:xfrm>
            <a:off x="2762250" y="3562350"/>
            <a:ext cx="914400" cy="0"/>
          </a:xfrm>
          <a:prstGeom prst="line">
            <a:avLst/>
          </a:prstGeom>
          <a:noFill/>
          <a:ln w="38100">
            <a:solidFill>
              <a:srgbClr val="FF0000"/>
            </a:solidFill>
            <a:round/>
            <a:headEnd/>
            <a:tailEnd/>
          </a:ln>
        </p:spPr>
        <p:txBody>
          <a:bodyPr/>
          <a:lstStyle/>
          <a:p>
            <a:endParaRPr lang="en-US"/>
          </a:p>
        </p:txBody>
      </p:sp>
      <p:sp>
        <p:nvSpPr>
          <p:cNvPr id="765967" name="Text Box 20"/>
          <p:cNvSpPr txBox="1">
            <a:spLocks noChangeArrowheads="1"/>
          </p:cNvSpPr>
          <p:nvPr/>
        </p:nvSpPr>
        <p:spPr bwMode="auto">
          <a:xfrm>
            <a:off x="962025" y="3267075"/>
            <a:ext cx="1809750" cy="619125"/>
          </a:xfrm>
          <a:prstGeom prst="rect">
            <a:avLst/>
          </a:prstGeom>
          <a:noFill/>
          <a:ln w="38100">
            <a:solidFill>
              <a:srgbClr val="FF0000"/>
            </a:solidFill>
            <a:miter lim="800000"/>
            <a:headEnd/>
            <a:tailEnd/>
          </a:ln>
        </p:spPr>
        <p:txBody>
          <a:bodyPr>
            <a:spAutoFit/>
          </a:bodyPr>
          <a:lstStyle/>
          <a:p>
            <a:pPr algn="ctr"/>
            <a:r>
              <a:rPr lang="en-US" sz="1600">
                <a:solidFill>
                  <a:srgbClr val="FF0000"/>
                </a:solidFill>
              </a:rPr>
              <a:t>Users Pay for Instant Access</a:t>
            </a:r>
          </a:p>
        </p:txBody>
      </p:sp>
      <p:sp>
        <p:nvSpPr>
          <p:cNvPr id="765968" name="Arc 21"/>
          <p:cNvSpPr>
            <a:spLocks/>
          </p:cNvSpPr>
          <p:nvPr/>
        </p:nvSpPr>
        <p:spPr bwMode="auto">
          <a:xfrm flipH="1">
            <a:off x="3683000" y="2868613"/>
            <a:ext cx="1760538" cy="1724025"/>
          </a:xfrm>
          <a:custGeom>
            <a:avLst/>
            <a:gdLst>
              <a:gd name="T0" fmla="*/ 2147483647 w 43151"/>
              <a:gd name="T1" fmla="*/ 0 h 43200"/>
              <a:gd name="T2" fmla="*/ 0 w 43151"/>
              <a:gd name="T3" fmla="*/ 2147483647 h 43200"/>
              <a:gd name="T4" fmla="*/ 2147483647 w 43151"/>
              <a:gd name="T5" fmla="*/ 2147483647 h 43200"/>
              <a:gd name="T6" fmla="*/ 0 60000 65536"/>
              <a:gd name="T7" fmla="*/ 0 60000 65536"/>
              <a:gd name="T8" fmla="*/ 0 60000 65536"/>
              <a:gd name="T9" fmla="*/ 0 w 43151"/>
              <a:gd name="T10" fmla="*/ 0 h 43200"/>
              <a:gd name="T11" fmla="*/ 43151 w 43151"/>
              <a:gd name="T12" fmla="*/ 43200 h 43200"/>
            </a:gdLst>
            <a:ahLst/>
            <a:cxnLst>
              <a:cxn ang="T6">
                <a:pos x="T0" y="T1"/>
              </a:cxn>
              <a:cxn ang="T7">
                <a:pos x="T2" y="T3"/>
              </a:cxn>
              <a:cxn ang="T8">
                <a:pos x="T4" y="T5"/>
              </a:cxn>
            </a:cxnLst>
            <a:rect l="T9" t="T10" r="T11" b="T12"/>
            <a:pathLst>
              <a:path w="43151" h="43200" fill="none" extrusionOk="0">
                <a:moveTo>
                  <a:pt x="21550" y="0"/>
                </a:moveTo>
                <a:cubicBezTo>
                  <a:pt x="33480" y="0"/>
                  <a:pt x="43151" y="9670"/>
                  <a:pt x="43151" y="21600"/>
                </a:cubicBezTo>
                <a:cubicBezTo>
                  <a:pt x="43151" y="33529"/>
                  <a:pt x="33480" y="43200"/>
                  <a:pt x="21551" y="43200"/>
                </a:cubicBezTo>
                <a:cubicBezTo>
                  <a:pt x="10184" y="43200"/>
                  <a:pt x="762" y="34390"/>
                  <a:pt x="-1" y="23049"/>
                </a:cubicBezTo>
              </a:path>
              <a:path w="43151" h="43200" stroke="0" extrusionOk="0">
                <a:moveTo>
                  <a:pt x="21550" y="0"/>
                </a:moveTo>
                <a:cubicBezTo>
                  <a:pt x="33480" y="0"/>
                  <a:pt x="43151" y="9670"/>
                  <a:pt x="43151" y="21600"/>
                </a:cubicBezTo>
                <a:cubicBezTo>
                  <a:pt x="43151" y="33529"/>
                  <a:pt x="33480" y="43200"/>
                  <a:pt x="21551" y="43200"/>
                </a:cubicBezTo>
                <a:cubicBezTo>
                  <a:pt x="10184" y="43200"/>
                  <a:pt x="762" y="34390"/>
                  <a:pt x="-1" y="23049"/>
                </a:cubicBezTo>
                <a:lnTo>
                  <a:pt x="21551" y="21600"/>
                </a:lnTo>
                <a:close/>
              </a:path>
            </a:pathLst>
          </a:custGeom>
          <a:noFill/>
          <a:ln w="38100">
            <a:solidFill>
              <a:srgbClr val="FF0000"/>
            </a:solidFill>
            <a:round/>
            <a:headEnd/>
            <a:tailEnd/>
          </a:ln>
        </p:spPr>
        <p:txBody>
          <a:bodyPr wrap="none" anchor="ctr"/>
          <a:lstStyle/>
          <a:p>
            <a:endParaRPr lang="en-US"/>
          </a:p>
        </p:txBody>
      </p:sp>
      <p:sp>
        <p:nvSpPr>
          <p:cNvPr id="623622" name="Text Box 6"/>
          <p:cNvSpPr txBox="1">
            <a:spLocks noChangeArrowheads="1"/>
          </p:cNvSpPr>
          <p:nvPr/>
        </p:nvSpPr>
        <p:spPr bwMode="auto">
          <a:xfrm>
            <a:off x="7010400" y="2819400"/>
            <a:ext cx="1524000" cy="533400"/>
          </a:xfrm>
          <a:prstGeom prst="rect">
            <a:avLst/>
          </a:prstGeom>
          <a:noFill/>
          <a:ln w="19050" algn="ctr">
            <a:noFill/>
            <a:miter lim="800000"/>
            <a:headEnd/>
            <a:tailEnd/>
          </a:ln>
        </p:spPr>
        <p:txBody>
          <a:bodyPr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rPr>
              <a:t>Advertising</a:t>
            </a:r>
          </a:p>
          <a:p>
            <a:pPr algn="ctr" eaLnBrk="0" hangingPunct="0">
              <a:lnSpc>
                <a:spcPct val="90000"/>
              </a:lnSpc>
              <a:defRPr/>
            </a:pPr>
            <a:r>
              <a:rPr lang="en-US" sz="1600">
                <a:solidFill>
                  <a:schemeClr val="tx1"/>
                </a:solidFill>
                <a:effectLst>
                  <a:outerShdw blurRad="38100" dist="38100" dir="2700000" algn="tl">
                    <a:srgbClr val="000000"/>
                  </a:outerShdw>
                </a:effectLst>
              </a:rPr>
              <a:t>5%</a:t>
            </a:r>
          </a:p>
        </p:txBody>
      </p:sp>
      <p:sp>
        <p:nvSpPr>
          <p:cNvPr id="623623" name="Text Box 7"/>
          <p:cNvSpPr txBox="1">
            <a:spLocks noChangeArrowheads="1"/>
          </p:cNvSpPr>
          <p:nvPr/>
        </p:nvSpPr>
        <p:spPr bwMode="auto">
          <a:xfrm>
            <a:off x="7010400" y="3581400"/>
            <a:ext cx="1524000" cy="533400"/>
          </a:xfrm>
          <a:prstGeom prst="rect">
            <a:avLst/>
          </a:prstGeom>
          <a:noFill/>
          <a:ln w="19050" algn="ctr">
            <a:noFill/>
            <a:miter lim="800000"/>
            <a:headEnd/>
            <a:tailEnd/>
          </a:ln>
        </p:spPr>
        <p:txBody>
          <a:bodyPr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rPr>
              <a:t>eCommerce</a:t>
            </a:r>
          </a:p>
          <a:p>
            <a:pPr algn="ctr" eaLnBrk="0" hangingPunct="0">
              <a:lnSpc>
                <a:spcPct val="90000"/>
              </a:lnSpc>
              <a:defRPr/>
            </a:pPr>
            <a:r>
              <a:rPr lang="en-US" sz="1600">
                <a:solidFill>
                  <a:schemeClr val="tx1"/>
                </a:solidFill>
                <a:effectLst>
                  <a:outerShdw blurRad="38100" dist="38100" dir="2700000" algn="tl">
                    <a:srgbClr val="000000"/>
                  </a:outerShdw>
                </a:effectLst>
              </a:rPr>
              <a:t>73%</a:t>
            </a:r>
          </a:p>
        </p:txBody>
      </p:sp>
      <p:sp>
        <p:nvSpPr>
          <p:cNvPr id="623624" name="Text Box 8"/>
          <p:cNvSpPr txBox="1">
            <a:spLocks noChangeArrowheads="1"/>
          </p:cNvSpPr>
          <p:nvPr/>
        </p:nvSpPr>
        <p:spPr bwMode="auto">
          <a:xfrm>
            <a:off x="7019925" y="4400550"/>
            <a:ext cx="1504950" cy="533400"/>
          </a:xfrm>
          <a:prstGeom prst="rect">
            <a:avLst/>
          </a:prstGeom>
          <a:noFill/>
          <a:ln w="19050" algn="ctr">
            <a:noFill/>
            <a:miter lim="800000"/>
            <a:headEnd/>
            <a:tailEnd/>
          </a:ln>
          <a:effectLst/>
        </p:spPr>
        <p:txBody>
          <a:bodyPr wrap="none" anchor="b">
            <a:spAutoFit/>
          </a:bodyPr>
          <a:lstStyle/>
          <a:p>
            <a:pPr algn="ctr" eaLnBrk="0" hangingPunct="0">
              <a:lnSpc>
                <a:spcPct val="90000"/>
              </a:lnSpc>
              <a:defRPr/>
            </a:pPr>
            <a:r>
              <a:rPr lang="en-US" sz="1600">
                <a:solidFill>
                  <a:schemeClr val="tx1"/>
                </a:solidFill>
                <a:effectLst>
                  <a:outerShdw blurRad="38100" dist="38100" dir="2700000" algn="tl">
                    <a:srgbClr val="000000"/>
                  </a:outerShdw>
                </a:effectLst>
              </a:rPr>
              <a:t>Paid Services</a:t>
            </a:r>
          </a:p>
          <a:p>
            <a:pPr algn="ctr" eaLnBrk="0" hangingPunct="0">
              <a:lnSpc>
                <a:spcPct val="90000"/>
              </a:lnSpc>
              <a:defRPr/>
            </a:pPr>
            <a:r>
              <a:rPr lang="en-US" sz="1600">
                <a:solidFill>
                  <a:schemeClr val="tx1"/>
                </a:solidFill>
                <a:effectLst>
                  <a:outerShdw blurRad="38100" dist="38100" dir="2700000" algn="tl">
                    <a:srgbClr val="000000"/>
                  </a:outerShdw>
                </a:effectLst>
              </a:rPr>
              <a:t>22%</a:t>
            </a:r>
          </a:p>
        </p:txBody>
      </p:sp>
      <p:sp>
        <p:nvSpPr>
          <p:cNvPr id="2171932" name="Rectangle 28"/>
          <p:cNvSpPr>
            <a:spLocks noChangeArrowheads="1"/>
          </p:cNvSpPr>
          <p:nvPr/>
        </p:nvSpPr>
        <p:spPr bwMode="auto">
          <a:xfrm>
            <a:off x="6686550" y="2895600"/>
            <a:ext cx="304800" cy="304800"/>
          </a:xfrm>
          <a:prstGeom prst="rect">
            <a:avLst/>
          </a:prstGeom>
          <a:gradFill rotWithShape="1">
            <a:gsLst>
              <a:gs pos="0">
                <a:schemeClr val="folHlink"/>
              </a:gs>
              <a:gs pos="100000">
                <a:schemeClr val="folHlink">
                  <a:gamma/>
                  <a:shade val="46275"/>
                  <a:invGamma/>
                </a:schemeClr>
              </a:gs>
            </a:gsLst>
            <a:lin ang="5400000" scaled="1"/>
          </a:gradFill>
          <a:ln w="9525">
            <a:noFill/>
            <a:miter lim="800000"/>
            <a:headEnd/>
            <a:tailEnd/>
          </a:ln>
          <a:effectLst/>
        </p:spPr>
        <p:txBody>
          <a:bodyPr wrap="none" anchor="ctr"/>
          <a:lstStyle/>
          <a:p>
            <a:pPr algn="ctr">
              <a:defRPr/>
            </a:pPr>
            <a:endParaRPr lang="en-US"/>
          </a:p>
        </p:txBody>
      </p:sp>
      <p:sp>
        <p:nvSpPr>
          <p:cNvPr id="2171933" name="Rectangle 29"/>
          <p:cNvSpPr>
            <a:spLocks noChangeArrowheads="1"/>
          </p:cNvSpPr>
          <p:nvPr/>
        </p:nvSpPr>
        <p:spPr bwMode="auto">
          <a:xfrm>
            <a:off x="6686550" y="4495800"/>
            <a:ext cx="304800" cy="304800"/>
          </a:xfrm>
          <a:prstGeom prst="rect">
            <a:avLst/>
          </a:prstGeom>
          <a:gradFill rotWithShape="1">
            <a:gsLst>
              <a:gs pos="0">
                <a:schemeClr val="tx2"/>
              </a:gs>
              <a:gs pos="100000">
                <a:schemeClr val="tx2">
                  <a:gamma/>
                  <a:shade val="46275"/>
                  <a:invGamma/>
                </a:schemeClr>
              </a:gs>
            </a:gsLst>
            <a:lin ang="5400000" scaled="1"/>
          </a:gradFill>
          <a:ln w="9525">
            <a:noFill/>
            <a:miter lim="800000"/>
            <a:headEnd/>
            <a:tailEnd/>
          </a:ln>
          <a:effectLst/>
        </p:spPr>
        <p:txBody>
          <a:bodyPr wrap="none" anchor="ctr"/>
          <a:lstStyle/>
          <a:p>
            <a:pPr algn="ctr">
              <a:defRPr/>
            </a:pPr>
            <a:endParaRPr lang="en-US"/>
          </a:p>
        </p:txBody>
      </p:sp>
      <p:sp>
        <p:nvSpPr>
          <p:cNvPr id="2171934" name="Rectangle 30"/>
          <p:cNvSpPr>
            <a:spLocks noChangeArrowheads="1"/>
          </p:cNvSpPr>
          <p:nvPr/>
        </p:nvSpPr>
        <p:spPr bwMode="auto">
          <a:xfrm>
            <a:off x="6686550" y="3676650"/>
            <a:ext cx="304800" cy="3048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a:defRPr/>
            </a:pPr>
            <a:endParaRPr lang="en-US"/>
          </a:p>
        </p:txBody>
      </p:sp>
      <p:sp>
        <p:nvSpPr>
          <p:cNvPr id="765975" name="Line 31"/>
          <p:cNvSpPr>
            <a:spLocks noChangeShapeType="1"/>
          </p:cNvSpPr>
          <p:nvPr/>
        </p:nvSpPr>
        <p:spPr bwMode="auto">
          <a:xfrm flipV="1">
            <a:off x="3733800" y="4191000"/>
            <a:ext cx="64770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69" name="Rectangle 3"/>
          <p:cNvSpPr>
            <a:spLocks noGrp="1" noChangeArrowheads="1"/>
          </p:cNvSpPr>
          <p:nvPr>
            <p:ph type="body" idx="4294967295"/>
          </p:nvPr>
        </p:nvSpPr>
        <p:spPr>
          <a:xfrm>
            <a:off x="685800" y="2590800"/>
            <a:ext cx="7710488" cy="1679575"/>
          </a:xfrm>
        </p:spPr>
        <p:txBody>
          <a:bodyPr/>
          <a:lstStyle/>
          <a:p>
            <a:pPr>
              <a:lnSpc>
                <a:spcPct val="130000"/>
              </a:lnSpc>
              <a:buFont typeface="Symbol" pitchFamily="18" charset="2"/>
              <a:buNone/>
            </a:pPr>
            <a:r>
              <a:rPr lang="en-US" sz="2000" b="1" smtClean="0">
                <a:solidFill>
                  <a:schemeClr val="accent1"/>
                </a:solidFill>
                <a:latin typeface="Arial" charset="0"/>
                <a:cs typeface="Arial" charset="0"/>
              </a:rPr>
              <a:t>	Regional 3G adoption trends, in part, will dictate geographic advancements in mobile Internet products / services.</a:t>
            </a:r>
            <a:br>
              <a:rPr lang="en-US" sz="2000" b="1" smtClean="0">
                <a:solidFill>
                  <a:schemeClr val="accent1"/>
                </a:solidFill>
                <a:latin typeface="Arial" charset="0"/>
                <a:cs typeface="Arial" charset="0"/>
              </a:rPr>
            </a:br>
            <a:r>
              <a:rPr lang="en-US" sz="2000" b="1" smtClean="0">
                <a:solidFill>
                  <a:schemeClr val="accent1"/>
                </a:solidFill>
                <a:latin typeface="Arial" charset="0"/>
                <a:cs typeface="Arial" charset="0"/>
              </a:rPr>
              <a:t>Emerging markets lag developed markets.</a:t>
            </a:r>
          </a:p>
        </p:txBody>
      </p:sp>
      <p:sp>
        <p:nvSpPr>
          <p:cNvPr id="775170" name="Rectangle 2"/>
          <p:cNvSpPr>
            <a:spLocks noChangeArrowheads="1"/>
          </p:cNvSpPr>
          <p:nvPr/>
        </p:nvSpPr>
        <p:spPr bwMode="gray">
          <a:xfrm>
            <a:off x="153988" y="119063"/>
            <a:ext cx="8791575" cy="750887"/>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Key Theme # 5</a:t>
            </a:r>
            <a:br>
              <a:rPr lang="en-US" sz="2600" b="0">
                <a:solidFill>
                  <a:schemeClr val="accent1"/>
                </a:solidFill>
              </a:rPr>
            </a:br>
            <a:r>
              <a:rPr lang="en-US" sz="2200" b="0">
                <a:solidFill>
                  <a:schemeClr val="accent1"/>
                </a:solidFill>
              </a:rPr>
              <a:t>3G Adoption / Trends Vary by Geography</a:t>
            </a:r>
          </a:p>
        </p:txBody>
      </p:sp>
      <p:sp>
        <p:nvSpPr>
          <p:cNvPr id="77517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7CE3C7EE-BF77-4014-B2B3-847E8EC537BB}" type="slidenum">
              <a:rPr lang="en-US" sz="1000" b="0">
                <a:solidFill>
                  <a:schemeClr val="tx1"/>
                </a:solidFill>
              </a:rPr>
              <a:pPr algn="r" defTabSz="1019175" eaLnBrk="0" hangingPunct="0"/>
              <a:t>53</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7" name="Picture 13"/>
          <p:cNvPicPr>
            <a:picLocks noChangeAspect="1" noChangeArrowheads="1"/>
          </p:cNvPicPr>
          <p:nvPr/>
        </p:nvPicPr>
        <p:blipFill>
          <a:blip r:embed="rId2"/>
          <a:srcRect/>
          <a:stretch>
            <a:fillRect/>
          </a:stretch>
        </p:blipFill>
        <p:spPr bwMode="auto">
          <a:xfrm>
            <a:off x="47625" y="1336675"/>
            <a:ext cx="8953500" cy="4829175"/>
          </a:xfrm>
          <a:prstGeom prst="rect">
            <a:avLst/>
          </a:prstGeom>
          <a:noFill/>
          <a:ln w="9525">
            <a:noFill/>
            <a:miter lim="800000"/>
            <a:headEnd/>
            <a:tailEnd/>
          </a:ln>
        </p:spPr>
      </p:pic>
      <p:sp>
        <p:nvSpPr>
          <p:cNvPr id="772098" name="Rectangle 3"/>
          <p:cNvSpPr>
            <a:spLocks noGrp="1" noChangeArrowheads="1"/>
          </p:cNvSpPr>
          <p:nvPr>
            <p:ph type="title" idx="4294967295"/>
          </p:nvPr>
        </p:nvSpPr>
        <p:spPr>
          <a:xfrm>
            <a:off x="9525" y="88900"/>
            <a:ext cx="9144000" cy="750888"/>
          </a:xfrm>
        </p:spPr>
        <p:txBody>
          <a:bodyPr/>
          <a:lstStyle/>
          <a:p>
            <a:pPr algn="ctr"/>
            <a:r>
              <a:rPr lang="en-US" smtClean="0">
                <a:solidFill>
                  <a:schemeClr val="accent1"/>
                </a:solidFill>
              </a:rPr>
              <a:t>3G Penetration Inflection Points Vary by Region</a:t>
            </a:r>
            <a:br>
              <a:rPr lang="en-US" smtClean="0">
                <a:solidFill>
                  <a:schemeClr val="accent1"/>
                </a:solidFill>
              </a:rPr>
            </a:br>
            <a:r>
              <a:rPr lang="en-US" sz="2200" smtClean="0">
                <a:solidFill>
                  <a:schemeClr val="accent1"/>
                </a:solidFill>
              </a:rPr>
              <a:t>W. Europe + N. America = 2007–2008, ROW = 2010-2012E</a:t>
            </a:r>
          </a:p>
        </p:txBody>
      </p:sp>
      <p:sp>
        <p:nvSpPr>
          <p:cNvPr id="772099" name="Text Box 4"/>
          <p:cNvSpPr txBox="1">
            <a:spLocks noChangeArrowheads="1"/>
          </p:cNvSpPr>
          <p:nvPr/>
        </p:nvSpPr>
        <p:spPr bwMode="auto">
          <a:xfrm>
            <a:off x="2016125" y="981075"/>
            <a:ext cx="4919663"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3G* Connections &amp; Penetration by Region, 2007 – 2014E</a:t>
            </a:r>
          </a:p>
        </p:txBody>
      </p:sp>
      <p:sp>
        <p:nvSpPr>
          <p:cNvPr id="772100" name="Text Box 8"/>
          <p:cNvSpPr txBox="1">
            <a:spLocks noChangeArrowheads="1"/>
          </p:cNvSpPr>
          <p:nvPr/>
        </p:nvSpPr>
        <p:spPr bwMode="auto">
          <a:xfrm>
            <a:off x="1981200" y="6324600"/>
            <a:ext cx="6705600" cy="228600"/>
          </a:xfrm>
          <a:prstGeom prst="rect">
            <a:avLst/>
          </a:prstGeom>
          <a:noFill/>
          <a:ln w="9525">
            <a:noFill/>
            <a:miter lim="800000"/>
            <a:headEnd/>
            <a:tailEnd/>
          </a:ln>
        </p:spPr>
        <p:txBody>
          <a:bodyPr/>
          <a:lstStyle/>
          <a:p>
            <a:pPr algn="r"/>
            <a:r>
              <a:rPr lang="en-US" sz="900" b="0" i="1">
                <a:solidFill>
                  <a:schemeClr val="tx1"/>
                </a:solidFill>
              </a:rPr>
              <a:t>Note: Regions ranked by 2008 absolute numbers of 3G connections. 3G* technologies include WCDMA, HSPA, TD-SCDMA, 1xEV-DO, LTE and WiMax. Source: Ovum, Morgan Stanley Research.</a:t>
            </a:r>
          </a:p>
        </p:txBody>
      </p:sp>
      <p:sp>
        <p:nvSpPr>
          <p:cNvPr id="772101" name="Rectangle 6"/>
          <p:cNvSpPr>
            <a:spLocks noChangeArrowheads="1"/>
          </p:cNvSpPr>
          <p:nvPr/>
        </p:nvSpPr>
        <p:spPr bwMode="auto">
          <a:xfrm>
            <a:off x="2581275" y="1866900"/>
            <a:ext cx="1371600" cy="219075"/>
          </a:xfrm>
          <a:prstGeom prst="rect">
            <a:avLst/>
          </a:prstGeom>
          <a:noFill/>
          <a:ln w="38100" cap="rnd">
            <a:solidFill>
              <a:schemeClr val="accent1"/>
            </a:solidFill>
            <a:prstDash val="sysDot"/>
            <a:miter lim="800000"/>
            <a:headEnd/>
            <a:tailEnd/>
          </a:ln>
        </p:spPr>
        <p:txBody>
          <a:bodyPr wrap="none" anchor="ctr"/>
          <a:lstStyle/>
          <a:p>
            <a:pPr algn="ctr" eaLnBrk="0" hangingPunct="0">
              <a:lnSpc>
                <a:spcPct val="90000"/>
              </a:lnSpc>
            </a:pPr>
            <a:endParaRPr lang="en-US"/>
          </a:p>
        </p:txBody>
      </p:sp>
      <p:sp>
        <p:nvSpPr>
          <p:cNvPr id="772102" name="Rectangle 7"/>
          <p:cNvSpPr>
            <a:spLocks noChangeArrowheads="1"/>
          </p:cNvSpPr>
          <p:nvPr/>
        </p:nvSpPr>
        <p:spPr bwMode="auto">
          <a:xfrm>
            <a:off x="2592388" y="3657600"/>
            <a:ext cx="1371600" cy="219075"/>
          </a:xfrm>
          <a:prstGeom prst="rect">
            <a:avLst/>
          </a:prstGeom>
          <a:noFill/>
          <a:ln w="38100" cap="rnd">
            <a:solidFill>
              <a:schemeClr val="accent1"/>
            </a:solidFill>
            <a:prstDash val="sysDot"/>
            <a:miter lim="800000"/>
            <a:headEnd/>
            <a:tailEnd/>
          </a:ln>
        </p:spPr>
        <p:txBody>
          <a:bodyPr wrap="none" anchor="ctr"/>
          <a:lstStyle/>
          <a:p>
            <a:pPr algn="ctr" eaLnBrk="0" hangingPunct="0">
              <a:lnSpc>
                <a:spcPct val="90000"/>
              </a:lnSpc>
            </a:pPr>
            <a:endParaRPr lang="en-US"/>
          </a:p>
        </p:txBody>
      </p:sp>
      <p:sp>
        <p:nvSpPr>
          <p:cNvPr id="772103" name="Rectangle 8"/>
          <p:cNvSpPr>
            <a:spLocks noChangeArrowheads="1"/>
          </p:cNvSpPr>
          <p:nvPr/>
        </p:nvSpPr>
        <p:spPr bwMode="auto">
          <a:xfrm>
            <a:off x="5972175" y="4838700"/>
            <a:ext cx="1371600" cy="219075"/>
          </a:xfrm>
          <a:prstGeom prst="rect">
            <a:avLst/>
          </a:prstGeom>
          <a:noFill/>
          <a:ln w="38100" cap="rnd">
            <a:solidFill>
              <a:schemeClr val="accent1"/>
            </a:solidFill>
            <a:prstDash val="sysDot"/>
            <a:miter lim="800000"/>
            <a:headEnd/>
            <a:tailEnd/>
          </a:ln>
        </p:spPr>
        <p:txBody>
          <a:bodyPr wrap="none" anchor="ctr"/>
          <a:lstStyle/>
          <a:p>
            <a:pPr algn="ctr" eaLnBrk="0" hangingPunct="0">
              <a:lnSpc>
                <a:spcPct val="90000"/>
              </a:lnSpc>
            </a:pPr>
            <a:endParaRPr lang="en-US"/>
          </a:p>
        </p:txBody>
      </p:sp>
      <p:sp>
        <p:nvSpPr>
          <p:cNvPr id="772104" name="Rectangle 9"/>
          <p:cNvSpPr>
            <a:spLocks noChangeArrowheads="1"/>
          </p:cNvSpPr>
          <p:nvPr/>
        </p:nvSpPr>
        <p:spPr bwMode="auto">
          <a:xfrm>
            <a:off x="5954713" y="3048000"/>
            <a:ext cx="1371600" cy="219075"/>
          </a:xfrm>
          <a:prstGeom prst="rect">
            <a:avLst/>
          </a:prstGeom>
          <a:noFill/>
          <a:ln w="38100" cap="rnd">
            <a:solidFill>
              <a:schemeClr val="accent1"/>
            </a:solidFill>
            <a:prstDash val="sysDot"/>
            <a:miter lim="800000"/>
            <a:headEnd/>
            <a:tailEnd/>
          </a:ln>
        </p:spPr>
        <p:txBody>
          <a:bodyPr wrap="none" anchor="ctr"/>
          <a:lstStyle/>
          <a:p>
            <a:pPr algn="ctr" eaLnBrk="0" hangingPunct="0">
              <a:lnSpc>
                <a:spcPct val="90000"/>
              </a:lnSpc>
            </a:pPr>
            <a:endParaRPr lang="en-US"/>
          </a:p>
        </p:txBody>
      </p:sp>
      <p:sp>
        <p:nvSpPr>
          <p:cNvPr id="772105" name="Rectangle 11"/>
          <p:cNvSpPr>
            <a:spLocks noChangeArrowheads="1"/>
          </p:cNvSpPr>
          <p:nvPr/>
        </p:nvSpPr>
        <p:spPr bwMode="auto">
          <a:xfrm>
            <a:off x="5114925" y="4248150"/>
            <a:ext cx="1371600" cy="219075"/>
          </a:xfrm>
          <a:prstGeom prst="rect">
            <a:avLst/>
          </a:prstGeom>
          <a:noFill/>
          <a:ln w="38100" cap="rnd">
            <a:solidFill>
              <a:schemeClr val="accent1"/>
            </a:solidFill>
            <a:prstDash val="sysDot"/>
            <a:miter lim="800000"/>
            <a:headEnd/>
            <a:tailEnd/>
          </a:ln>
        </p:spPr>
        <p:txBody>
          <a:bodyPr wrap="none" anchor="ctr"/>
          <a:lstStyle/>
          <a:p>
            <a:pPr algn="ctr" eaLnBrk="0" hangingPunct="0">
              <a:lnSpc>
                <a:spcPct val="90000"/>
              </a:lnSpc>
            </a:pPr>
            <a:endParaRPr lang="en-US"/>
          </a:p>
        </p:txBody>
      </p:sp>
      <p:sp>
        <p:nvSpPr>
          <p:cNvPr id="772106" name="Rectangle 12"/>
          <p:cNvSpPr>
            <a:spLocks noChangeArrowheads="1"/>
          </p:cNvSpPr>
          <p:nvPr/>
        </p:nvSpPr>
        <p:spPr bwMode="auto">
          <a:xfrm>
            <a:off x="5086350" y="5953125"/>
            <a:ext cx="1371600" cy="219075"/>
          </a:xfrm>
          <a:prstGeom prst="rect">
            <a:avLst/>
          </a:prstGeom>
          <a:noFill/>
          <a:ln w="38100" cap="rnd">
            <a:solidFill>
              <a:schemeClr val="tx1"/>
            </a:solidFill>
            <a:prstDash val="sysDot"/>
            <a:miter lim="800000"/>
            <a:headEnd/>
            <a:tailEnd/>
          </a:ln>
        </p:spPr>
        <p:txBody>
          <a:bodyPr wrap="none" anchor="ctr"/>
          <a:lstStyle/>
          <a:p>
            <a:pPr algn="ctr" eaLnBrk="0" hangingPunct="0">
              <a:lnSpc>
                <a:spcPct val="90000"/>
              </a:lnSpc>
            </a:pPr>
            <a:endParaRPr lang="en-US"/>
          </a:p>
        </p:txBody>
      </p:sp>
      <p:sp>
        <p:nvSpPr>
          <p:cNvPr id="77210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82DC86E-43AF-467C-BE9E-0E199DD38ACD}" type="slidenum">
              <a:rPr lang="en-US" sz="1000" b="0">
                <a:solidFill>
                  <a:schemeClr val="tx1"/>
                </a:solidFill>
              </a:rPr>
              <a:pPr algn="r" defTabSz="1019175" eaLnBrk="0" hangingPunct="0"/>
              <a:t>54</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6EBE3BDA-0C2C-4192-9848-191C7578CCE2}" type="slidenum">
              <a:rPr lang="en-US" sz="1000" b="0">
                <a:solidFill>
                  <a:schemeClr val="tx1"/>
                </a:solidFill>
              </a:rPr>
              <a:pPr algn="r" defTabSz="1019175" eaLnBrk="0" hangingPunct="0"/>
              <a:t>55</a:t>
            </a:fld>
            <a:endParaRPr lang="en-US" sz="1000" b="0">
              <a:solidFill>
                <a:schemeClr val="tx1"/>
              </a:solidFill>
            </a:endParaRPr>
          </a:p>
        </p:txBody>
      </p:sp>
      <p:sp>
        <p:nvSpPr>
          <p:cNvPr id="773122" name="Rectangle 4"/>
          <p:cNvSpPr>
            <a:spLocks noChangeArrowheads="1"/>
          </p:cNvSpPr>
          <p:nvPr/>
        </p:nvSpPr>
        <p:spPr bwMode="auto">
          <a:xfrm>
            <a:off x="609600" y="1371600"/>
            <a:ext cx="8001000" cy="4714875"/>
          </a:xfrm>
          <a:prstGeom prst="rect">
            <a:avLst/>
          </a:prstGeom>
          <a:noFill/>
          <a:ln w="9525">
            <a:noFill/>
            <a:miter lim="800000"/>
            <a:headEnd/>
            <a:tailEnd/>
          </a:ln>
        </p:spPr>
        <p:txBody>
          <a:bodyPr>
            <a:spAutoFit/>
          </a:bodyPr>
          <a:lstStyle/>
          <a:p>
            <a:pPr>
              <a:lnSpc>
                <a:spcPct val="120000"/>
              </a:lnSpc>
            </a:pPr>
            <a:r>
              <a:rPr lang="en-US" sz="1800">
                <a:solidFill>
                  <a:schemeClr val="accent1"/>
                </a:solidFill>
              </a:rPr>
              <a:t>Global mobile IP traffic likely to grow 66x by 2013E (with 130% CAGR), per Cisco. Increasing 3G / smartphone penetration + emerging usage models (such as video / audio streaming) likely to put significant stress on carrier wireless networks.</a:t>
            </a:r>
          </a:p>
          <a:p>
            <a:pPr>
              <a:lnSpc>
                <a:spcPct val="120000"/>
              </a:lnSpc>
            </a:pPr>
            <a:endParaRPr lang="en-US" sz="1800">
              <a:solidFill>
                <a:schemeClr val="accent1"/>
              </a:solidFill>
            </a:endParaRPr>
          </a:p>
          <a:p>
            <a:pPr>
              <a:lnSpc>
                <a:spcPct val="120000"/>
              </a:lnSpc>
            </a:pPr>
            <a:r>
              <a:rPr lang="en-US" sz="1800">
                <a:solidFill>
                  <a:schemeClr val="accent1"/>
                </a:solidFill>
              </a:rPr>
              <a:t>Carriers will ultimately need to compete on strength of their macro networks, plus availability of Wi-Fi.  Scale in mobile market share / full network sharing agreements / co-operation with fixed / Wi-Fi providers will be key.</a:t>
            </a:r>
          </a:p>
          <a:p>
            <a:pPr>
              <a:lnSpc>
                <a:spcPct val="120000"/>
              </a:lnSpc>
            </a:pPr>
            <a:endParaRPr lang="en-US" sz="1800">
              <a:solidFill>
                <a:schemeClr val="accent1"/>
              </a:solidFill>
            </a:endParaRPr>
          </a:p>
          <a:p>
            <a:pPr>
              <a:lnSpc>
                <a:spcPct val="120000"/>
              </a:lnSpc>
            </a:pPr>
            <a:r>
              <a:rPr lang="en-US" sz="1800">
                <a:solidFill>
                  <a:schemeClr val="accent1"/>
                </a:solidFill>
              </a:rPr>
              <a:t>Pricing decisions will be driven by competitive pressure, but will need to take account of potential for VoIP to erode voice revenue.  Tiered data pricing (speed, quantity) will likely be key to growing revenue long-term.</a:t>
            </a:r>
          </a:p>
        </p:txBody>
      </p:sp>
      <p:sp>
        <p:nvSpPr>
          <p:cNvPr id="773123" name="Text Box 7"/>
          <p:cNvSpPr txBox="1">
            <a:spLocks noChangeArrowheads="1"/>
          </p:cNvSpPr>
          <p:nvPr/>
        </p:nvSpPr>
        <p:spPr bwMode="auto">
          <a:xfrm>
            <a:off x="228600" y="6400800"/>
            <a:ext cx="8456613" cy="203200"/>
          </a:xfrm>
          <a:prstGeom prst="rect">
            <a:avLst/>
          </a:prstGeom>
          <a:noFill/>
          <a:ln w="9525" algn="ctr">
            <a:noFill/>
            <a:miter lim="800000"/>
            <a:headEnd/>
            <a:tailEnd/>
          </a:ln>
        </p:spPr>
        <p:txBody>
          <a:bodyPr/>
          <a:lstStyle/>
          <a:p>
            <a:pPr algn="r"/>
            <a:r>
              <a:rPr lang="en-US" sz="900" b="0" i="1">
                <a:solidFill>
                  <a:schemeClr val="tx1"/>
                </a:solidFill>
              </a:rPr>
              <a:t>Source: Cisco, Nick Delfas, Morgan Stanley Research.</a:t>
            </a:r>
          </a:p>
        </p:txBody>
      </p:sp>
      <p:sp>
        <p:nvSpPr>
          <p:cNvPr id="773124" name="Rectangle 2"/>
          <p:cNvSpPr>
            <a:spLocks noChangeArrowheads="1"/>
          </p:cNvSpPr>
          <p:nvPr/>
        </p:nvSpPr>
        <p:spPr bwMode="gray">
          <a:xfrm>
            <a:off x="0" y="147638"/>
            <a:ext cx="9144000" cy="696912"/>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Key Theme # 6</a:t>
            </a:r>
          </a:p>
          <a:p>
            <a:pPr algn="ctr" eaLnBrk="0" hangingPunct="0">
              <a:lnSpc>
                <a:spcPct val="90000"/>
              </a:lnSpc>
            </a:pPr>
            <a:r>
              <a:rPr lang="en-US" sz="1800" b="0">
                <a:solidFill>
                  <a:schemeClr val="accent1"/>
                </a:solidFill>
              </a:rPr>
              <a:t>Carriers in USA / W. Europe Face Surging Network Demand But Uncertain Economics.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6" name="Rectangle 2"/>
          <p:cNvSpPr>
            <a:spLocks noGrp="1" noChangeArrowheads="1"/>
          </p:cNvSpPr>
          <p:nvPr>
            <p:ph type="title" idx="4294967295"/>
          </p:nvPr>
        </p:nvSpPr>
        <p:spPr>
          <a:xfrm>
            <a:off x="87313" y="111125"/>
            <a:ext cx="8961437" cy="757238"/>
          </a:xfrm>
        </p:spPr>
        <p:txBody>
          <a:bodyPr/>
          <a:lstStyle/>
          <a:p>
            <a:pPr algn="ctr"/>
            <a:r>
              <a:rPr lang="en-US" smtClean="0">
                <a:solidFill>
                  <a:schemeClr val="accent1"/>
                </a:solidFill>
              </a:rPr>
              <a:t>Heavy Mobile Data Users</a:t>
            </a:r>
            <a:br>
              <a:rPr lang="en-US" smtClean="0">
                <a:solidFill>
                  <a:schemeClr val="accent1"/>
                </a:solidFill>
              </a:rPr>
            </a:br>
            <a:r>
              <a:rPr lang="en-US" sz="2200" smtClean="0">
                <a:solidFill>
                  <a:schemeClr val="accent1"/>
                </a:solidFill>
              </a:rPr>
              <a:t>Likely to Triple to 1B+ by 2013E</a:t>
            </a:r>
          </a:p>
        </p:txBody>
      </p:sp>
      <p:graphicFrame>
        <p:nvGraphicFramePr>
          <p:cNvPr id="771075" name="Object 3"/>
          <p:cNvGraphicFramePr>
            <a:graphicFrameLocks noChangeAspect="1"/>
          </p:cNvGraphicFramePr>
          <p:nvPr/>
        </p:nvGraphicFramePr>
        <p:xfrm>
          <a:off x="533400" y="1981200"/>
          <a:ext cx="7620000" cy="4371975"/>
        </p:xfrm>
        <a:graphic>
          <a:graphicData uri="http://schemas.openxmlformats.org/presentationml/2006/ole">
            <p:oleObj spid="_x0000_s771075" name="Chart" r:id="rId3" imgW="7620163" imgH="4371889" progId="MSGraph.Chart.8">
              <p:embed followColorScheme="full"/>
            </p:oleObj>
          </a:graphicData>
        </a:graphic>
      </p:graphicFrame>
      <p:sp>
        <p:nvSpPr>
          <p:cNvPr id="771077" name="Text Box 5"/>
          <p:cNvSpPr txBox="1">
            <a:spLocks noChangeArrowheads="1"/>
          </p:cNvSpPr>
          <p:nvPr/>
        </p:nvSpPr>
        <p:spPr bwMode="auto">
          <a:xfrm>
            <a:off x="1543050" y="4602163"/>
            <a:ext cx="774700" cy="304800"/>
          </a:xfrm>
          <a:prstGeom prst="rect">
            <a:avLst/>
          </a:prstGeom>
          <a:noFill/>
          <a:ln w="9525">
            <a:noFill/>
            <a:miter lim="800000"/>
            <a:headEnd/>
            <a:tailEnd/>
          </a:ln>
        </p:spPr>
        <p:txBody>
          <a:bodyPr wrap="none">
            <a:spAutoFit/>
          </a:bodyPr>
          <a:lstStyle/>
          <a:p>
            <a:r>
              <a:rPr lang="en-US">
                <a:solidFill>
                  <a:schemeClr val="tx1"/>
                </a:solidFill>
              </a:rPr>
              <a:t>303MM</a:t>
            </a:r>
          </a:p>
        </p:txBody>
      </p:sp>
      <p:sp>
        <p:nvSpPr>
          <p:cNvPr id="771078" name="Text Box 6"/>
          <p:cNvSpPr txBox="1">
            <a:spLocks noChangeArrowheads="1"/>
          </p:cNvSpPr>
          <p:nvPr/>
        </p:nvSpPr>
        <p:spPr bwMode="auto">
          <a:xfrm>
            <a:off x="2457450" y="4259263"/>
            <a:ext cx="774700" cy="304800"/>
          </a:xfrm>
          <a:prstGeom prst="rect">
            <a:avLst/>
          </a:prstGeom>
          <a:noFill/>
          <a:ln w="9525">
            <a:noFill/>
            <a:miter lim="800000"/>
            <a:headEnd/>
            <a:tailEnd/>
          </a:ln>
        </p:spPr>
        <p:txBody>
          <a:bodyPr wrap="none">
            <a:spAutoFit/>
          </a:bodyPr>
          <a:lstStyle/>
          <a:p>
            <a:r>
              <a:rPr lang="en-US">
                <a:solidFill>
                  <a:schemeClr val="tx1"/>
                </a:solidFill>
              </a:rPr>
              <a:t>407MM</a:t>
            </a:r>
          </a:p>
        </p:txBody>
      </p:sp>
      <p:sp>
        <p:nvSpPr>
          <p:cNvPr id="771079" name="Text Box 7"/>
          <p:cNvSpPr txBox="1">
            <a:spLocks noChangeArrowheads="1"/>
          </p:cNvSpPr>
          <p:nvPr/>
        </p:nvSpPr>
        <p:spPr bwMode="auto">
          <a:xfrm>
            <a:off x="3371850" y="3783013"/>
            <a:ext cx="774700" cy="304800"/>
          </a:xfrm>
          <a:prstGeom prst="rect">
            <a:avLst/>
          </a:prstGeom>
          <a:noFill/>
          <a:ln w="9525">
            <a:noFill/>
            <a:miter lim="800000"/>
            <a:headEnd/>
            <a:tailEnd/>
          </a:ln>
        </p:spPr>
        <p:txBody>
          <a:bodyPr wrap="none">
            <a:spAutoFit/>
          </a:bodyPr>
          <a:lstStyle/>
          <a:p>
            <a:r>
              <a:rPr lang="en-US">
                <a:solidFill>
                  <a:schemeClr val="tx1"/>
                </a:solidFill>
              </a:rPr>
              <a:t>538MM</a:t>
            </a:r>
          </a:p>
        </p:txBody>
      </p:sp>
      <p:sp>
        <p:nvSpPr>
          <p:cNvPr id="771080" name="Text Box 8"/>
          <p:cNvSpPr txBox="1">
            <a:spLocks noChangeArrowheads="1"/>
          </p:cNvSpPr>
          <p:nvPr/>
        </p:nvSpPr>
        <p:spPr bwMode="auto">
          <a:xfrm>
            <a:off x="4286250" y="3373438"/>
            <a:ext cx="774700" cy="304800"/>
          </a:xfrm>
          <a:prstGeom prst="rect">
            <a:avLst/>
          </a:prstGeom>
          <a:noFill/>
          <a:ln w="9525">
            <a:noFill/>
            <a:miter lim="800000"/>
            <a:headEnd/>
            <a:tailEnd/>
          </a:ln>
        </p:spPr>
        <p:txBody>
          <a:bodyPr wrap="none">
            <a:spAutoFit/>
          </a:bodyPr>
          <a:lstStyle/>
          <a:p>
            <a:r>
              <a:rPr lang="en-US">
                <a:solidFill>
                  <a:schemeClr val="tx1"/>
                </a:solidFill>
              </a:rPr>
              <a:t>696MM</a:t>
            </a:r>
          </a:p>
        </p:txBody>
      </p:sp>
      <p:sp>
        <p:nvSpPr>
          <p:cNvPr id="771081" name="Text Box 9"/>
          <p:cNvSpPr txBox="1">
            <a:spLocks noChangeArrowheads="1"/>
          </p:cNvSpPr>
          <p:nvPr/>
        </p:nvSpPr>
        <p:spPr bwMode="auto">
          <a:xfrm>
            <a:off x="5181600" y="2773363"/>
            <a:ext cx="774700" cy="304800"/>
          </a:xfrm>
          <a:prstGeom prst="rect">
            <a:avLst/>
          </a:prstGeom>
          <a:noFill/>
          <a:ln w="9525">
            <a:noFill/>
            <a:miter lim="800000"/>
            <a:headEnd/>
            <a:tailEnd/>
          </a:ln>
        </p:spPr>
        <p:txBody>
          <a:bodyPr wrap="none">
            <a:spAutoFit/>
          </a:bodyPr>
          <a:lstStyle/>
          <a:p>
            <a:r>
              <a:rPr lang="en-US">
                <a:solidFill>
                  <a:schemeClr val="tx1"/>
                </a:solidFill>
              </a:rPr>
              <a:t>881MM</a:t>
            </a:r>
          </a:p>
        </p:txBody>
      </p:sp>
      <p:sp>
        <p:nvSpPr>
          <p:cNvPr id="771082" name="Text Box 10"/>
          <p:cNvSpPr txBox="1">
            <a:spLocks noChangeArrowheads="1"/>
          </p:cNvSpPr>
          <p:nvPr/>
        </p:nvSpPr>
        <p:spPr bwMode="auto">
          <a:xfrm>
            <a:off x="6019800" y="2211388"/>
            <a:ext cx="922338" cy="304800"/>
          </a:xfrm>
          <a:prstGeom prst="rect">
            <a:avLst/>
          </a:prstGeom>
          <a:noFill/>
          <a:ln w="9525">
            <a:noFill/>
            <a:miter lim="800000"/>
            <a:headEnd/>
            <a:tailEnd/>
          </a:ln>
        </p:spPr>
        <p:txBody>
          <a:bodyPr wrap="none">
            <a:spAutoFit/>
          </a:bodyPr>
          <a:lstStyle/>
          <a:p>
            <a:r>
              <a:rPr lang="en-US">
                <a:solidFill>
                  <a:schemeClr val="tx1"/>
                </a:solidFill>
              </a:rPr>
              <a:t>1,094MM</a:t>
            </a:r>
          </a:p>
        </p:txBody>
      </p:sp>
      <p:sp>
        <p:nvSpPr>
          <p:cNvPr id="771083" name="Text Box 11"/>
          <p:cNvSpPr txBox="1">
            <a:spLocks noChangeArrowheads="1"/>
          </p:cNvSpPr>
          <p:nvPr/>
        </p:nvSpPr>
        <p:spPr bwMode="auto">
          <a:xfrm>
            <a:off x="8086725" y="2124075"/>
            <a:ext cx="755650" cy="517525"/>
          </a:xfrm>
          <a:prstGeom prst="rect">
            <a:avLst/>
          </a:prstGeom>
          <a:noFill/>
          <a:ln w="9525">
            <a:noFill/>
            <a:miter lim="800000"/>
            <a:headEnd/>
            <a:tailEnd/>
          </a:ln>
        </p:spPr>
        <p:txBody>
          <a:bodyPr wrap="none">
            <a:spAutoFit/>
          </a:bodyPr>
          <a:lstStyle/>
          <a:p>
            <a:pPr algn="ctr"/>
            <a:r>
              <a:rPr lang="en-US">
                <a:solidFill>
                  <a:schemeClr val="tx1"/>
                </a:solidFill>
              </a:rPr>
              <a:t>08-13E</a:t>
            </a:r>
          </a:p>
          <a:p>
            <a:pPr algn="ctr"/>
            <a:r>
              <a:rPr lang="en-US">
                <a:solidFill>
                  <a:schemeClr val="tx1"/>
                </a:solidFill>
              </a:rPr>
              <a:t>CAGR</a:t>
            </a:r>
          </a:p>
        </p:txBody>
      </p:sp>
      <p:sp>
        <p:nvSpPr>
          <p:cNvPr id="771084" name="Text Box 12"/>
          <p:cNvSpPr txBox="1">
            <a:spLocks noChangeArrowheads="1"/>
          </p:cNvSpPr>
          <p:nvPr/>
        </p:nvSpPr>
        <p:spPr bwMode="auto">
          <a:xfrm>
            <a:off x="8153400" y="3048000"/>
            <a:ext cx="638175" cy="304800"/>
          </a:xfrm>
          <a:prstGeom prst="rect">
            <a:avLst/>
          </a:prstGeom>
          <a:noFill/>
          <a:ln w="9525">
            <a:noFill/>
            <a:miter lim="800000"/>
            <a:headEnd/>
            <a:tailEnd/>
          </a:ln>
        </p:spPr>
        <p:txBody>
          <a:bodyPr>
            <a:spAutoFit/>
          </a:bodyPr>
          <a:lstStyle/>
          <a:p>
            <a:r>
              <a:rPr lang="en-US">
                <a:solidFill>
                  <a:schemeClr val="tx1"/>
                </a:solidFill>
              </a:rPr>
              <a:t>155%</a:t>
            </a:r>
          </a:p>
        </p:txBody>
      </p:sp>
      <p:sp>
        <p:nvSpPr>
          <p:cNvPr id="771085" name="Text Box 13"/>
          <p:cNvSpPr txBox="1">
            <a:spLocks noChangeArrowheads="1"/>
          </p:cNvSpPr>
          <p:nvPr/>
        </p:nvSpPr>
        <p:spPr bwMode="auto">
          <a:xfrm>
            <a:off x="8153400" y="4038600"/>
            <a:ext cx="638175" cy="304800"/>
          </a:xfrm>
          <a:prstGeom prst="rect">
            <a:avLst/>
          </a:prstGeom>
          <a:noFill/>
          <a:ln w="9525">
            <a:noFill/>
            <a:miter lim="800000"/>
            <a:headEnd/>
            <a:tailEnd/>
          </a:ln>
        </p:spPr>
        <p:txBody>
          <a:bodyPr>
            <a:spAutoFit/>
          </a:bodyPr>
          <a:lstStyle/>
          <a:p>
            <a:r>
              <a:rPr lang="en-US">
                <a:solidFill>
                  <a:schemeClr val="tx1"/>
                </a:solidFill>
              </a:rPr>
              <a:t>153%</a:t>
            </a:r>
          </a:p>
        </p:txBody>
      </p:sp>
      <p:sp>
        <p:nvSpPr>
          <p:cNvPr id="771086" name="Text Box 14"/>
          <p:cNvSpPr txBox="1">
            <a:spLocks noChangeArrowheads="1"/>
          </p:cNvSpPr>
          <p:nvPr/>
        </p:nvSpPr>
        <p:spPr bwMode="auto">
          <a:xfrm>
            <a:off x="8153400" y="5257800"/>
            <a:ext cx="638175" cy="304800"/>
          </a:xfrm>
          <a:prstGeom prst="rect">
            <a:avLst/>
          </a:prstGeom>
          <a:noFill/>
          <a:ln w="9525">
            <a:noFill/>
            <a:miter lim="800000"/>
            <a:headEnd/>
            <a:tailEnd/>
          </a:ln>
        </p:spPr>
        <p:txBody>
          <a:bodyPr>
            <a:spAutoFit/>
          </a:bodyPr>
          <a:lstStyle/>
          <a:p>
            <a:r>
              <a:rPr lang="en-US">
                <a:solidFill>
                  <a:schemeClr val="tx1"/>
                </a:solidFill>
              </a:rPr>
              <a:t>123%</a:t>
            </a:r>
          </a:p>
        </p:txBody>
      </p:sp>
      <p:sp>
        <p:nvSpPr>
          <p:cNvPr id="771087" name="Rectangle 3"/>
          <p:cNvSpPr>
            <a:spLocks noChangeArrowheads="1"/>
          </p:cNvSpPr>
          <p:nvPr/>
        </p:nvSpPr>
        <p:spPr bwMode="auto">
          <a:xfrm>
            <a:off x="838200" y="1066800"/>
            <a:ext cx="7620000" cy="628650"/>
          </a:xfrm>
          <a:prstGeom prst="rect">
            <a:avLst/>
          </a:prstGeom>
          <a:noFill/>
          <a:ln w="9525">
            <a:noFill/>
            <a:miter lim="800000"/>
            <a:headEnd/>
            <a:tailEnd/>
          </a:ln>
        </p:spPr>
        <p:txBody>
          <a:bodyPr lIns="182880">
            <a:spAutoFit/>
          </a:bodyPr>
          <a:lstStyle/>
          <a:p>
            <a:pPr marL="228600" indent="-228600" eaLnBrk="0" hangingPunct="0">
              <a:lnSpc>
                <a:spcPct val="110000"/>
              </a:lnSpc>
              <a:spcBef>
                <a:spcPct val="50000"/>
              </a:spcBef>
              <a:buClr>
                <a:schemeClr val="tx1"/>
              </a:buClr>
            </a:pPr>
            <a:r>
              <a:rPr lang="en-US" sz="1600" b="0">
                <a:solidFill>
                  <a:schemeClr val="tx1"/>
                </a:solidFill>
              </a:rPr>
              <a:t>    Wireless modems (1,000MB 3G mobile data consumption per month) /</a:t>
            </a:r>
            <a:br>
              <a:rPr lang="en-US" sz="1600" b="0">
                <a:solidFill>
                  <a:schemeClr val="tx1"/>
                </a:solidFill>
              </a:rPr>
            </a:br>
            <a:r>
              <a:rPr lang="en-US" sz="1600" b="0">
                <a:solidFill>
                  <a:schemeClr val="tx1"/>
                </a:solidFill>
              </a:rPr>
              <a:t>iPhones (200MB) / Other smartphones (20MB)</a:t>
            </a:r>
          </a:p>
        </p:txBody>
      </p:sp>
      <p:sp>
        <p:nvSpPr>
          <p:cNvPr id="771088" name="Text Box 16"/>
          <p:cNvSpPr txBox="1">
            <a:spLocks noChangeArrowheads="1"/>
          </p:cNvSpPr>
          <p:nvPr/>
        </p:nvSpPr>
        <p:spPr bwMode="auto">
          <a:xfrm>
            <a:off x="1371600" y="1763713"/>
            <a:ext cx="6372225" cy="304800"/>
          </a:xfrm>
          <a:prstGeom prst="rect">
            <a:avLst/>
          </a:prstGeom>
          <a:noFill/>
          <a:ln w="9525">
            <a:noFill/>
            <a:miter lim="800000"/>
            <a:headEnd/>
            <a:tailEnd/>
          </a:ln>
        </p:spPr>
        <p:txBody>
          <a:bodyPr wrap="none">
            <a:spAutoFit/>
          </a:bodyPr>
          <a:lstStyle/>
          <a:p>
            <a:r>
              <a:rPr lang="en-US">
                <a:solidFill>
                  <a:schemeClr val="accent1"/>
                </a:solidFill>
              </a:rPr>
              <a:t>Global Wireless Modem / iPhone / Other Smartphone Users, 2008 – 2013E</a:t>
            </a:r>
          </a:p>
        </p:txBody>
      </p:sp>
      <p:sp>
        <p:nvSpPr>
          <p:cNvPr id="771089" name="Text Box 8"/>
          <p:cNvSpPr txBox="1">
            <a:spLocks noChangeArrowheads="1"/>
          </p:cNvSpPr>
          <p:nvPr/>
        </p:nvSpPr>
        <p:spPr bwMode="auto">
          <a:xfrm>
            <a:off x="198438" y="6429375"/>
            <a:ext cx="8456612" cy="203200"/>
          </a:xfrm>
          <a:prstGeom prst="rect">
            <a:avLst/>
          </a:prstGeom>
          <a:noFill/>
          <a:ln w="9525" algn="ctr">
            <a:noFill/>
            <a:miter lim="800000"/>
            <a:headEnd/>
            <a:tailEnd/>
          </a:ln>
        </p:spPr>
        <p:txBody>
          <a:bodyPr/>
          <a:lstStyle/>
          <a:p>
            <a:pPr algn="r"/>
            <a:r>
              <a:rPr lang="en-US" sz="900" b="0" i="1">
                <a:solidFill>
                  <a:schemeClr val="tx1"/>
                </a:solidFill>
              </a:rPr>
              <a:t>Source: Wireless modem forecast per Ovum, iPhone user forecast per Katy Huberty, Morgan Stanley Research.</a:t>
            </a:r>
          </a:p>
        </p:txBody>
      </p:sp>
      <p:sp>
        <p:nvSpPr>
          <p:cNvPr id="771090" name="Slide Number Placeholder 3"/>
          <p:cNvSpPr txBox="1">
            <a:spLocks noGrp="1"/>
          </p:cNvSpPr>
          <p:nvPr/>
        </p:nvSpPr>
        <p:spPr bwMode="auto">
          <a:xfrm>
            <a:off x="8686800" y="6400800"/>
            <a:ext cx="231775" cy="244475"/>
          </a:xfrm>
          <a:prstGeom prst="rect">
            <a:avLst/>
          </a:prstGeom>
          <a:noFill/>
          <a:ln w="9525">
            <a:noFill/>
            <a:miter lim="800000"/>
            <a:headEnd/>
            <a:tailEnd/>
          </a:ln>
        </p:spPr>
        <p:txBody>
          <a:bodyPr wrap="none" lIns="45720" rIns="45720" anchor="b">
            <a:spAutoFit/>
          </a:bodyPr>
          <a:lstStyle/>
          <a:p>
            <a:pPr algn="r" defTabSz="1019175" eaLnBrk="0" hangingPunct="0"/>
            <a:fld id="{701C8EB2-6B68-473D-88F7-C1963F286C0E}" type="slidenum">
              <a:rPr lang="en-US" sz="1000" b="0">
                <a:solidFill>
                  <a:schemeClr val="tx1"/>
                </a:solidFill>
              </a:rPr>
              <a:pPr algn="r" defTabSz="1019175" eaLnBrk="0" hangingPunct="0"/>
              <a:t>56</a:t>
            </a:fld>
            <a:endParaRPr lang="en-US" sz="1000" b="0">
              <a:solidFill>
                <a:schemeClr val="tx1"/>
              </a:solidFill>
            </a:endParaRPr>
          </a:p>
        </p:txBody>
      </p:sp>
      <p:sp>
        <p:nvSpPr>
          <p:cNvPr id="771091" name="Line 19"/>
          <p:cNvSpPr>
            <a:spLocks noChangeShapeType="1"/>
          </p:cNvSpPr>
          <p:nvPr/>
        </p:nvSpPr>
        <p:spPr bwMode="auto">
          <a:xfrm flipV="1">
            <a:off x="2209800" y="2438400"/>
            <a:ext cx="3429000" cy="1828800"/>
          </a:xfrm>
          <a:prstGeom prst="line">
            <a:avLst/>
          </a:prstGeom>
          <a:noFill/>
          <a:ln w="38100">
            <a:solidFill>
              <a:schemeClr val="tx1"/>
            </a:solidFill>
            <a:round/>
            <a:headEnd/>
            <a:tailEnd type="triangle" w="med" len="med"/>
          </a:ln>
        </p:spPr>
        <p:txBody>
          <a:bodyPr/>
          <a:lstStyle/>
          <a:p>
            <a:endParaRPr lang="en-US"/>
          </a:p>
        </p:txBody>
      </p:sp>
      <p:sp>
        <p:nvSpPr>
          <p:cNvPr id="2" name="Text Box 20"/>
          <p:cNvSpPr txBox="1">
            <a:spLocks noChangeArrowheads="1"/>
          </p:cNvSpPr>
          <p:nvPr/>
        </p:nvSpPr>
        <p:spPr bwMode="auto">
          <a:xfrm rot="-1784693">
            <a:off x="2819400" y="2971800"/>
            <a:ext cx="1831975" cy="304800"/>
          </a:xfrm>
          <a:prstGeom prst="rect">
            <a:avLst/>
          </a:prstGeom>
          <a:noFill/>
          <a:ln w="9525">
            <a:noFill/>
            <a:miter lim="800000"/>
            <a:headEnd/>
            <a:tailEnd/>
          </a:ln>
          <a:effectLst/>
        </p:spPr>
        <p:txBody>
          <a:bodyPr wrap="none">
            <a:spAutoFit/>
          </a:bodyPr>
          <a:lstStyle/>
          <a:p>
            <a:pPr>
              <a:defRPr/>
            </a:pPr>
            <a:r>
              <a:rPr lang="en-US">
                <a:solidFill>
                  <a:schemeClr val="tx1"/>
                </a:solidFill>
                <a:effectLst>
                  <a:outerShdw blurRad="38100" dist="38100" dir="2700000" algn="tl">
                    <a:srgbClr val="000000"/>
                  </a:outerShdw>
                </a:effectLst>
              </a:rPr>
              <a:t>129% 08-13E CAGR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7" name="Rectangle 2"/>
          <p:cNvSpPr>
            <a:spLocks noGrp="1" noChangeArrowheads="1"/>
          </p:cNvSpPr>
          <p:nvPr>
            <p:ph type="title" idx="4294967295"/>
          </p:nvPr>
        </p:nvSpPr>
        <p:spPr>
          <a:xfrm>
            <a:off x="125413" y="88900"/>
            <a:ext cx="8791575" cy="750888"/>
          </a:xfrm>
        </p:spPr>
        <p:txBody>
          <a:bodyPr/>
          <a:lstStyle/>
          <a:p>
            <a:pPr algn="ctr"/>
            <a:r>
              <a:rPr lang="en-US" smtClean="0">
                <a:solidFill>
                  <a:schemeClr val="accent1"/>
                </a:solidFill>
              </a:rPr>
              <a:t>AT&amp;T</a:t>
            </a:r>
            <a:br>
              <a:rPr lang="en-US" smtClean="0">
                <a:solidFill>
                  <a:schemeClr val="accent1"/>
                </a:solidFill>
              </a:rPr>
            </a:br>
            <a:r>
              <a:rPr lang="en-US" sz="2200" smtClean="0">
                <a:solidFill>
                  <a:schemeClr val="accent1"/>
                </a:solidFill>
              </a:rPr>
              <a:t>50x Mobile Data Traffic Increase in Past 3 Years</a:t>
            </a:r>
          </a:p>
        </p:txBody>
      </p:sp>
      <p:graphicFrame>
        <p:nvGraphicFramePr>
          <p:cNvPr id="704516" name="Object 4"/>
          <p:cNvGraphicFramePr>
            <a:graphicFrameLocks noChangeAspect="1"/>
          </p:cNvGraphicFramePr>
          <p:nvPr/>
        </p:nvGraphicFramePr>
        <p:xfrm>
          <a:off x="381000" y="1800225"/>
          <a:ext cx="8124825" cy="4381500"/>
        </p:xfrm>
        <a:graphic>
          <a:graphicData uri="http://schemas.openxmlformats.org/presentationml/2006/ole">
            <p:oleObj spid="_x0000_s704516" name="Chart" r:id="rId3" imgW="8124749" imgH="4381642" progId="MSGraph.Chart.8">
              <p:embed followColorScheme="full"/>
            </p:oleObj>
          </a:graphicData>
        </a:graphic>
      </p:graphicFrame>
      <p:sp>
        <p:nvSpPr>
          <p:cNvPr id="704518" name="Text Box 6"/>
          <p:cNvSpPr txBox="1">
            <a:spLocks noChangeArrowheads="1"/>
          </p:cNvSpPr>
          <p:nvPr/>
        </p:nvSpPr>
        <p:spPr bwMode="auto">
          <a:xfrm>
            <a:off x="2286000" y="1295400"/>
            <a:ext cx="4497388" cy="304800"/>
          </a:xfrm>
          <a:prstGeom prst="rect">
            <a:avLst/>
          </a:prstGeom>
          <a:noFill/>
          <a:ln w="9525">
            <a:noFill/>
            <a:miter lim="800000"/>
            <a:headEnd/>
            <a:tailEnd/>
          </a:ln>
        </p:spPr>
        <p:txBody>
          <a:bodyPr wrap="none">
            <a:spAutoFit/>
          </a:bodyPr>
          <a:lstStyle/>
          <a:p>
            <a:r>
              <a:rPr lang="en-US">
                <a:solidFill>
                  <a:schemeClr val="accent1"/>
                </a:solidFill>
              </a:rPr>
              <a:t>AT&amp;T Mobile Data Traffic Growth, CQ2:06 – CQ2:09</a:t>
            </a:r>
            <a:endParaRPr lang="en-US">
              <a:solidFill>
                <a:srgbClr val="FF0000"/>
              </a:solidFill>
            </a:endParaRPr>
          </a:p>
        </p:txBody>
      </p:sp>
      <p:sp>
        <p:nvSpPr>
          <p:cNvPr id="704519" name="AutoShape 7"/>
          <p:cNvSpPr>
            <a:spLocks noChangeArrowheads="1"/>
          </p:cNvSpPr>
          <p:nvPr/>
        </p:nvSpPr>
        <p:spPr bwMode="auto">
          <a:xfrm rot="-1641406">
            <a:off x="2303463" y="3192463"/>
            <a:ext cx="5334000" cy="868362"/>
          </a:xfrm>
          <a:prstGeom prst="rightArrow">
            <a:avLst>
              <a:gd name="adj1" fmla="val 48565"/>
              <a:gd name="adj2" fmla="val 102974"/>
            </a:avLst>
          </a:prstGeom>
          <a:solidFill>
            <a:schemeClr val="accent1"/>
          </a:solidFill>
          <a:ln w="9525">
            <a:solidFill>
              <a:schemeClr val="tx1"/>
            </a:solidFill>
            <a:miter lim="800000"/>
            <a:headEnd/>
            <a:tailEnd/>
          </a:ln>
        </p:spPr>
        <p:txBody>
          <a:bodyPr wrap="none" anchor="ctr"/>
          <a:lstStyle/>
          <a:p>
            <a:pPr algn="ctr"/>
            <a:r>
              <a:rPr lang="en-US" sz="2800"/>
              <a:t>4,932% Increase</a:t>
            </a:r>
          </a:p>
        </p:txBody>
      </p:sp>
      <p:sp>
        <p:nvSpPr>
          <p:cNvPr id="704520" name="Text Box 22"/>
          <p:cNvSpPr txBox="1">
            <a:spLocks noChangeArrowheads="1"/>
          </p:cNvSpPr>
          <p:nvPr/>
        </p:nvSpPr>
        <p:spPr bwMode="auto">
          <a:xfrm>
            <a:off x="2000250" y="6448425"/>
            <a:ext cx="6780213" cy="255588"/>
          </a:xfrm>
          <a:prstGeom prst="rect">
            <a:avLst/>
          </a:prstGeom>
          <a:noFill/>
          <a:ln w="9525">
            <a:noFill/>
            <a:miter lim="800000"/>
            <a:headEnd/>
            <a:tailEnd/>
          </a:ln>
        </p:spPr>
        <p:txBody>
          <a:bodyPr/>
          <a:lstStyle/>
          <a:p>
            <a:pPr algn="r"/>
            <a:r>
              <a:rPr lang="en-US" sz="900" b="0" i="1">
                <a:solidFill>
                  <a:schemeClr val="tx1"/>
                </a:solidFill>
              </a:rPr>
              <a:t>Source: AT&amp;T.</a:t>
            </a:r>
            <a:endParaRPr lang="en-US" sz="1000" b="0" i="1">
              <a:solidFill>
                <a:schemeClr val="tx1"/>
              </a:solidFill>
            </a:endParaRPr>
          </a:p>
        </p:txBody>
      </p:sp>
      <p:sp>
        <p:nvSpPr>
          <p:cNvPr id="70452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A755B51-8740-4073-9019-6305B66D62B7}" type="slidenum">
              <a:rPr lang="en-US" sz="1000" b="0">
                <a:solidFill>
                  <a:schemeClr val="tx1"/>
                </a:solidFill>
              </a:rPr>
              <a:pPr algn="r" defTabSz="1019175" eaLnBrk="0" hangingPunct="0"/>
              <a:t>57</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7217" name="Group 2"/>
          <p:cNvGrpSpPr>
            <a:grpSpLocks/>
          </p:cNvGrpSpPr>
          <p:nvPr/>
        </p:nvGrpSpPr>
        <p:grpSpPr bwMode="auto">
          <a:xfrm>
            <a:off x="990600" y="1066800"/>
            <a:ext cx="7207250" cy="4899025"/>
            <a:chOff x="628" y="770"/>
            <a:chExt cx="4540" cy="3086"/>
          </a:xfrm>
        </p:grpSpPr>
        <p:sp>
          <p:nvSpPr>
            <p:cNvPr id="2711555" name="Text Box 3"/>
            <p:cNvSpPr txBox="1">
              <a:spLocks noChangeArrowheads="1"/>
            </p:cNvSpPr>
            <p:nvPr/>
          </p:nvSpPr>
          <p:spPr bwMode="auto">
            <a:xfrm>
              <a:off x="2265" y="778"/>
              <a:ext cx="2307" cy="899"/>
            </a:xfrm>
            <a:prstGeom prst="rect">
              <a:avLst/>
            </a:prstGeom>
            <a:noFill/>
            <a:ln w="9525">
              <a:noFill/>
              <a:miter lim="800000"/>
              <a:headEnd/>
              <a:tailEnd/>
            </a:ln>
            <a:effectLst/>
          </p:spPr>
          <p:txBody>
            <a:bodyPr tIns="91440" bIns="91440" anchor="b"/>
            <a:lstStyle/>
            <a:p>
              <a:pPr>
                <a:spcBef>
                  <a:spcPct val="50000"/>
                </a:spcBef>
                <a:defRPr/>
              </a:pPr>
              <a:r>
                <a:rPr lang="en-US" sz="3200">
                  <a:solidFill>
                    <a:schemeClr val="accent1"/>
                  </a:solidFill>
                  <a:effectLst>
                    <a:outerShdw blurRad="38100" dist="38100" dir="2700000" algn="tl">
                      <a:srgbClr val="000000"/>
                    </a:outerShdw>
                  </a:effectLst>
                  <a:latin typeface="Verdana" pitchFamily="34" charset="0"/>
                </a:rPr>
                <a:t>10x</a:t>
              </a:r>
            </a:p>
            <a:p>
              <a:pPr>
                <a:spcBef>
                  <a:spcPct val="50000"/>
                </a:spcBef>
                <a:defRPr/>
              </a:pPr>
              <a:r>
                <a:rPr lang="en-US" sz="2400">
                  <a:solidFill>
                    <a:schemeClr val="accent1"/>
                  </a:solidFill>
                  <a:effectLst>
                    <a:outerShdw blurRad="38100" dist="38100" dir="2700000" algn="tl">
                      <a:srgbClr val="000000"/>
                    </a:outerShdw>
                  </a:effectLst>
                  <a:latin typeface="Verdana" pitchFamily="34" charset="0"/>
                </a:rPr>
                <a:t>Faster</a:t>
              </a:r>
              <a:endParaRPr lang="en-US" sz="3200">
                <a:solidFill>
                  <a:schemeClr val="accent1"/>
                </a:solidFill>
                <a:effectLst>
                  <a:outerShdw blurRad="38100" dist="38100" dir="2700000" algn="tl">
                    <a:srgbClr val="000000"/>
                  </a:outerShdw>
                </a:effectLst>
                <a:latin typeface="Verdana" pitchFamily="34" charset="0"/>
              </a:endParaRPr>
            </a:p>
            <a:p>
              <a:pPr>
                <a:spcBef>
                  <a:spcPct val="50000"/>
                </a:spcBef>
                <a:defRPr/>
              </a:pPr>
              <a:r>
                <a:rPr lang="en-US" sz="1600">
                  <a:solidFill>
                    <a:schemeClr val="tx1"/>
                  </a:solidFill>
                  <a:latin typeface="Verdana" pitchFamily="34" charset="0"/>
                </a:rPr>
                <a:t>vs. 3G Speed</a:t>
              </a:r>
            </a:p>
          </p:txBody>
        </p:sp>
        <p:sp>
          <p:nvSpPr>
            <p:cNvPr id="2711556" name="Text Box 4"/>
            <p:cNvSpPr txBox="1">
              <a:spLocks noChangeArrowheads="1"/>
            </p:cNvSpPr>
            <p:nvPr/>
          </p:nvSpPr>
          <p:spPr bwMode="auto">
            <a:xfrm>
              <a:off x="628" y="1818"/>
              <a:ext cx="1482" cy="1140"/>
            </a:xfrm>
            <a:prstGeom prst="rect">
              <a:avLst/>
            </a:prstGeom>
            <a:noFill/>
            <a:ln w="9525">
              <a:noFill/>
              <a:miter lim="800000"/>
              <a:headEnd/>
              <a:tailEnd/>
            </a:ln>
            <a:effectLst/>
          </p:spPr>
          <p:txBody>
            <a:bodyPr tIns="91440" bIns="91440" anchor="b"/>
            <a:lstStyle/>
            <a:p>
              <a:pPr algn="r">
                <a:spcBef>
                  <a:spcPct val="50000"/>
                </a:spcBef>
                <a:defRPr/>
              </a:pPr>
              <a:r>
                <a:rPr lang="en-US" sz="3200">
                  <a:solidFill>
                    <a:schemeClr val="accent1"/>
                  </a:solidFill>
                  <a:effectLst>
                    <a:outerShdw blurRad="38100" dist="38100" dir="2700000" algn="tl">
                      <a:srgbClr val="000000"/>
                    </a:outerShdw>
                  </a:effectLst>
                  <a:latin typeface="Verdana" pitchFamily="34" charset="0"/>
                </a:rPr>
                <a:t>35MM*</a:t>
              </a:r>
            </a:p>
            <a:p>
              <a:pPr algn="r">
                <a:spcBef>
                  <a:spcPct val="50000"/>
                </a:spcBef>
                <a:defRPr/>
              </a:pPr>
              <a:r>
                <a:rPr lang="en-US" sz="2400">
                  <a:solidFill>
                    <a:schemeClr val="accent1"/>
                  </a:solidFill>
                  <a:effectLst>
                    <a:outerShdw blurRad="38100" dist="38100" dir="2700000" algn="tl">
                      <a:srgbClr val="000000"/>
                    </a:outerShdw>
                  </a:effectLst>
                  <a:latin typeface="Verdana" pitchFamily="34" charset="0"/>
                </a:rPr>
                <a:t>Hotspots</a:t>
              </a:r>
            </a:p>
            <a:p>
              <a:pPr algn="r">
                <a:spcBef>
                  <a:spcPct val="50000"/>
                </a:spcBef>
                <a:defRPr/>
              </a:pPr>
              <a:r>
                <a:rPr lang="en-US" sz="1600">
                  <a:solidFill>
                    <a:schemeClr val="tx1"/>
                  </a:solidFill>
                  <a:latin typeface="Verdana" pitchFamily="34" charset="0"/>
                </a:rPr>
                <a:t>Global Free / Paid / Community Wi-Fi Access Points</a:t>
              </a:r>
            </a:p>
          </p:txBody>
        </p:sp>
        <p:sp>
          <p:nvSpPr>
            <p:cNvPr id="2711557" name="Text Box 5"/>
            <p:cNvSpPr txBox="1">
              <a:spLocks noChangeArrowheads="1"/>
            </p:cNvSpPr>
            <p:nvPr/>
          </p:nvSpPr>
          <p:spPr bwMode="auto">
            <a:xfrm>
              <a:off x="3566" y="1648"/>
              <a:ext cx="1602" cy="900"/>
            </a:xfrm>
            <a:prstGeom prst="rect">
              <a:avLst/>
            </a:prstGeom>
            <a:noFill/>
            <a:ln w="9525">
              <a:noFill/>
              <a:miter lim="800000"/>
              <a:headEnd/>
              <a:tailEnd/>
            </a:ln>
            <a:effectLst/>
          </p:spPr>
          <p:txBody>
            <a:bodyPr tIns="91440" bIns="91440"/>
            <a:lstStyle/>
            <a:p>
              <a:pPr>
                <a:spcBef>
                  <a:spcPct val="50000"/>
                </a:spcBef>
                <a:defRPr/>
              </a:pPr>
              <a:r>
                <a:rPr lang="en-US" sz="3200">
                  <a:solidFill>
                    <a:schemeClr val="accent1"/>
                  </a:solidFill>
                  <a:effectLst>
                    <a:outerShdw blurRad="38100" dist="38100" dir="2700000" algn="tl">
                      <a:srgbClr val="000000"/>
                    </a:outerShdw>
                  </a:effectLst>
                  <a:latin typeface="Verdana" pitchFamily="34" charset="0"/>
                </a:rPr>
                <a:t>70%</a:t>
              </a:r>
            </a:p>
            <a:p>
              <a:pPr>
                <a:spcBef>
                  <a:spcPct val="50000"/>
                </a:spcBef>
                <a:defRPr/>
              </a:pPr>
              <a:r>
                <a:rPr lang="en-US" sz="2400">
                  <a:solidFill>
                    <a:schemeClr val="accent1"/>
                  </a:solidFill>
                  <a:effectLst>
                    <a:outerShdw blurRad="38100" dist="38100" dir="2700000" algn="tl">
                      <a:srgbClr val="000000"/>
                    </a:outerShdw>
                  </a:effectLst>
                  <a:latin typeface="Verdana" pitchFamily="34" charset="0"/>
                </a:rPr>
                <a:t>Cheaper</a:t>
              </a:r>
              <a:endParaRPr lang="en-US" sz="3200">
                <a:solidFill>
                  <a:schemeClr val="accent1"/>
                </a:solidFill>
                <a:effectLst>
                  <a:outerShdw blurRad="38100" dist="38100" dir="2700000" algn="tl">
                    <a:srgbClr val="000000"/>
                  </a:outerShdw>
                </a:effectLst>
                <a:latin typeface="Verdana" pitchFamily="34" charset="0"/>
              </a:endParaRPr>
            </a:p>
            <a:p>
              <a:pPr>
                <a:spcBef>
                  <a:spcPct val="50000"/>
                </a:spcBef>
                <a:defRPr/>
              </a:pPr>
              <a:r>
                <a:rPr lang="en-US" sz="1600">
                  <a:solidFill>
                    <a:schemeClr val="tx1"/>
                  </a:solidFill>
                  <a:latin typeface="Verdana" pitchFamily="34" charset="0"/>
                </a:rPr>
                <a:t>vs. 3G Networks Cost Per Bit + 3G Monthly Data Plans</a:t>
              </a:r>
              <a:endParaRPr lang="en-US" sz="1600" b="0">
                <a:solidFill>
                  <a:schemeClr val="tx1"/>
                </a:solidFill>
                <a:latin typeface="Verdana" pitchFamily="34" charset="0"/>
              </a:endParaRPr>
            </a:p>
          </p:txBody>
        </p:sp>
        <p:sp>
          <p:nvSpPr>
            <p:cNvPr id="2711558" name="Text Box 6"/>
            <p:cNvSpPr txBox="1">
              <a:spLocks noChangeArrowheads="1"/>
            </p:cNvSpPr>
            <p:nvPr/>
          </p:nvSpPr>
          <p:spPr bwMode="auto">
            <a:xfrm>
              <a:off x="1519" y="2946"/>
              <a:ext cx="1900" cy="899"/>
            </a:xfrm>
            <a:prstGeom prst="rect">
              <a:avLst/>
            </a:prstGeom>
            <a:noFill/>
            <a:ln w="9525">
              <a:noFill/>
              <a:miter lim="800000"/>
              <a:headEnd/>
              <a:tailEnd/>
            </a:ln>
            <a:effectLst/>
          </p:spPr>
          <p:txBody>
            <a:bodyPr tIns="91440" bIns="91440"/>
            <a:lstStyle/>
            <a:p>
              <a:pPr algn="r">
                <a:spcBef>
                  <a:spcPct val="50000"/>
                </a:spcBef>
                <a:defRPr/>
              </a:pPr>
              <a:r>
                <a:rPr lang="en-US" sz="3200">
                  <a:solidFill>
                    <a:schemeClr val="accent1"/>
                  </a:solidFill>
                  <a:effectLst>
                    <a:outerShdw blurRad="38100" dist="38100" dir="2700000" algn="tl">
                      <a:srgbClr val="000000"/>
                    </a:outerShdw>
                  </a:effectLst>
                  <a:latin typeface="Verdana" pitchFamily="34" charset="0"/>
                </a:rPr>
                <a:t>862MM</a:t>
              </a:r>
            </a:p>
            <a:p>
              <a:pPr algn="r">
                <a:spcBef>
                  <a:spcPct val="50000"/>
                </a:spcBef>
                <a:defRPr/>
              </a:pPr>
              <a:r>
                <a:rPr lang="en-US" sz="2400">
                  <a:solidFill>
                    <a:schemeClr val="accent1"/>
                  </a:solidFill>
                  <a:effectLst>
                    <a:outerShdw blurRad="38100" dist="38100" dir="2700000" algn="tl">
                      <a:srgbClr val="000000"/>
                    </a:outerShdw>
                  </a:effectLst>
                  <a:latin typeface="Verdana" pitchFamily="34" charset="0"/>
                </a:rPr>
                <a:t>Devices</a:t>
              </a:r>
            </a:p>
            <a:p>
              <a:pPr algn="r">
                <a:spcBef>
                  <a:spcPct val="50000"/>
                </a:spcBef>
                <a:defRPr/>
              </a:pPr>
              <a:r>
                <a:rPr lang="en-US" sz="1600">
                  <a:solidFill>
                    <a:schemeClr val="tx1"/>
                  </a:solidFill>
                  <a:latin typeface="Verdana" pitchFamily="34" charset="0"/>
                </a:rPr>
                <a:t>Large &amp; Growing Installed Base, 2008</a:t>
              </a:r>
            </a:p>
          </p:txBody>
        </p:sp>
        <p:sp>
          <p:nvSpPr>
            <p:cNvPr id="777226" name="Freeform 7"/>
            <p:cNvSpPr>
              <a:spLocks/>
            </p:cNvSpPr>
            <p:nvPr/>
          </p:nvSpPr>
          <p:spPr bwMode="auto">
            <a:xfrm rot="-5400000">
              <a:off x="2367" y="2718"/>
              <a:ext cx="1092" cy="1183"/>
            </a:xfrm>
            <a:custGeom>
              <a:avLst/>
              <a:gdLst>
                <a:gd name="T0" fmla="*/ 0 w 726"/>
                <a:gd name="T1" fmla="*/ 73677651 h 786"/>
                <a:gd name="T2" fmla="*/ 55210226 w 726"/>
                <a:gd name="T3" fmla="*/ 73677651 h 786"/>
                <a:gd name="T4" fmla="*/ 55210226 w 726"/>
                <a:gd name="T5" fmla="*/ 0 h 786"/>
                <a:gd name="T6" fmla="*/ 66847874 w 726"/>
                <a:gd name="T7" fmla="*/ 0 h 786"/>
                <a:gd name="T8" fmla="*/ 0 60000 65536"/>
                <a:gd name="T9" fmla="*/ 0 60000 65536"/>
                <a:gd name="T10" fmla="*/ 0 60000 65536"/>
                <a:gd name="T11" fmla="*/ 0 60000 65536"/>
                <a:gd name="T12" fmla="*/ 0 w 726"/>
                <a:gd name="T13" fmla="*/ 0 h 786"/>
                <a:gd name="T14" fmla="*/ 726 w 726"/>
                <a:gd name="T15" fmla="*/ 786 h 786"/>
              </a:gdLst>
              <a:ahLst/>
              <a:cxnLst>
                <a:cxn ang="T8">
                  <a:pos x="T0" y="T1"/>
                </a:cxn>
                <a:cxn ang="T9">
                  <a:pos x="T2" y="T3"/>
                </a:cxn>
                <a:cxn ang="T10">
                  <a:pos x="T4" y="T5"/>
                </a:cxn>
                <a:cxn ang="T11">
                  <a:pos x="T6" y="T7"/>
                </a:cxn>
              </a:cxnLst>
              <a:rect l="T12" t="T13" r="T14" b="T15"/>
              <a:pathLst>
                <a:path w="726" h="786">
                  <a:moveTo>
                    <a:pt x="0" y="786"/>
                  </a:moveTo>
                  <a:lnTo>
                    <a:pt x="600" y="786"/>
                  </a:lnTo>
                  <a:lnTo>
                    <a:pt x="600" y="0"/>
                  </a:lnTo>
                  <a:lnTo>
                    <a:pt x="726" y="0"/>
                  </a:lnTo>
                </a:path>
              </a:pathLst>
            </a:custGeom>
            <a:noFill/>
            <a:ln w="57150" cap="flat" cmpd="sng">
              <a:solidFill>
                <a:srgbClr val="0083C3"/>
              </a:solidFill>
              <a:prstDash val="solid"/>
              <a:round/>
              <a:headEnd type="none" w="med" len="med"/>
              <a:tailEnd type="triangle" w="med" len="med"/>
            </a:ln>
          </p:spPr>
          <p:txBody>
            <a:bodyPr/>
            <a:lstStyle/>
            <a:p>
              <a:endParaRPr lang="en-US"/>
            </a:p>
          </p:txBody>
        </p:sp>
        <p:sp>
          <p:nvSpPr>
            <p:cNvPr id="777227" name="Freeform 8"/>
            <p:cNvSpPr>
              <a:spLocks/>
            </p:cNvSpPr>
            <p:nvPr/>
          </p:nvSpPr>
          <p:spPr bwMode="auto">
            <a:xfrm rot="10800000">
              <a:off x="3310" y="1672"/>
              <a:ext cx="1092" cy="1182"/>
            </a:xfrm>
            <a:custGeom>
              <a:avLst/>
              <a:gdLst>
                <a:gd name="T0" fmla="*/ 0 w 726"/>
                <a:gd name="T1" fmla="*/ 71951933 h 786"/>
                <a:gd name="T2" fmla="*/ 55210226 w 726"/>
                <a:gd name="T3" fmla="*/ 71951933 h 786"/>
                <a:gd name="T4" fmla="*/ 55210226 w 726"/>
                <a:gd name="T5" fmla="*/ 0 h 786"/>
                <a:gd name="T6" fmla="*/ 66847874 w 726"/>
                <a:gd name="T7" fmla="*/ 0 h 786"/>
                <a:gd name="T8" fmla="*/ 0 60000 65536"/>
                <a:gd name="T9" fmla="*/ 0 60000 65536"/>
                <a:gd name="T10" fmla="*/ 0 60000 65536"/>
                <a:gd name="T11" fmla="*/ 0 60000 65536"/>
                <a:gd name="T12" fmla="*/ 0 w 726"/>
                <a:gd name="T13" fmla="*/ 0 h 786"/>
                <a:gd name="T14" fmla="*/ 726 w 726"/>
                <a:gd name="T15" fmla="*/ 786 h 786"/>
              </a:gdLst>
              <a:ahLst/>
              <a:cxnLst>
                <a:cxn ang="T8">
                  <a:pos x="T0" y="T1"/>
                </a:cxn>
                <a:cxn ang="T9">
                  <a:pos x="T2" y="T3"/>
                </a:cxn>
                <a:cxn ang="T10">
                  <a:pos x="T4" y="T5"/>
                </a:cxn>
                <a:cxn ang="T11">
                  <a:pos x="T6" y="T7"/>
                </a:cxn>
              </a:cxnLst>
              <a:rect l="T12" t="T13" r="T14" b="T15"/>
              <a:pathLst>
                <a:path w="726" h="786">
                  <a:moveTo>
                    <a:pt x="0" y="786"/>
                  </a:moveTo>
                  <a:lnTo>
                    <a:pt x="600" y="786"/>
                  </a:lnTo>
                  <a:lnTo>
                    <a:pt x="600" y="0"/>
                  </a:lnTo>
                  <a:lnTo>
                    <a:pt x="726" y="0"/>
                  </a:lnTo>
                </a:path>
              </a:pathLst>
            </a:custGeom>
            <a:noFill/>
            <a:ln w="57150" cap="flat" cmpd="sng">
              <a:solidFill>
                <a:srgbClr val="0083C3"/>
              </a:solidFill>
              <a:prstDash val="solid"/>
              <a:round/>
              <a:headEnd type="none" w="med" len="med"/>
              <a:tailEnd type="triangle" w="med" len="med"/>
            </a:ln>
          </p:spPr>
          <p:txBody>
            <a:bodyPr/>
            <a:lstStyle/>
            <a:p>
              <a:endParaRPr lang="en-US"/>
            </a:p>
          </p:txBody>
        </p:sp>
        <p:sp>
          <p:nvSpPr>
            <p:cNvPr id="777228" name="Freeform 9"/>
            <p:cNvSpPr>
              <a:spLocks/>
            </p:cNvSpPr>
            <p:nvPr/>
          </p:nvSpPr>
          <p:spPr bwMode="auto">
            <a:xfrm>
              <a:off x="1296" y="1776"/>
              <a:ext cx="1093" cy="1182"/>
            </a:xfrm>
            <a:custGeom>
              <a:avLst/>
              <a:gdLst>
                <a:gd name="T0" fmla="*/ 0 w 726"/>
                <a:gd name="T1" fmla="*/ 71951933 h 786"/>
                <a:gd name="T2" fmla="*/ 56618971 w 726"/>
                <a:gd name="T3" fmla="*/ 71951933 h 786"/>
                <a:gd name="T4" fmla="*/ 56618971 w 726"/>
                <a:gd name="T5" fmla="*/ 0 h 786"/>
                <a:gd name="T6" fmla="*/ 68584131 w 726"/>
                <a:gd name="T7" fmla="*/ 0 h 786"/>
                <a:gd name="T8" fmla="*/ 0 60000 65536"/>
                <a:gd name="T9" fmla="*/ 0 60000 65536"/>
                <a:gd name="T10" fmla="*/ 0 60000 65536"/>
                <a:gd name="T11" fmla="*/ 0 60000 65536"/>
                <a:gd name="T12" fmla="*/ 0 w 726"/>
                <a:gd name="T13" fmla="*/ 0 h 786"/>
                <a:gd name="T14" fmla="*/ 726 w 726"/>
                <a:gd name="T15" fmla="*/ 786 h 786"/>
              </a:gdLst>
              <a:ahLst/>
              <a:cxnLst>
                <a:cxn ang="T8">
                  <a:pos x="T0" y="T1"/>
                </a:cxn>
                <a:cxn ang="T9">
                  <a:pos x="T2" y="T3"/>
                </a:cxn>
                <a:cxn ang="T10">
                  <a:pos x="T4" y="T5"/>
                </a:cxn>
                <a:cxn ang="T11">
                  <a:pos x="T6" y="T7"/>
                </a:cxn>
              </a:cxnLst>
              <a:rect l="T12" t="T13" r="T14" b="T15"/>
              <a:pathLst>
                <a:path w="726" h="786">
                  <a:moveTo>
                    <a:pt x="0" y="786"/>
                  </a:moveTo>
                  <a:lnTo>
                    <a:pt x="600" y="786"/>
                  </a:lnTo>
                  <a:lnTo>
                    <a:pt x="600" y="0"/>
                  </a:lnTo>
                  <a:lnTo>
                    <a:pt x="726" y="0"/>
                  </a:lnTo>
                </a:path>
              </a:pathLst>
            </a:custGeom>
            <a:noFill/>
            <a:ln w="57150" cap="flat" cmpd="sng">
              <a:solidFill>
                <a:srgbClr val="0083C3"/>
              </a:solidFill>
              <a:prstDash val="solid"/>
              <a:round/>
              <a:headEnd type="none" w="med" len="med"/>
              <a:tailEnd type="triangle" w="med" len="med"/>
            </a:ln>
          </p:spPr>
          <p:txBody>
            <a:bodyPr/>
            <a:lstStyle/>
            <a:p>
              <a:endParaRPr lang="en-US"/>
            </a:p>
          </p:txBody>
        </p:sp>
        <p:sp>
          <p:nvSpPr>
            <p:cNvPr id="777229" name="Freeform 10"/>
            <p:cNvSpPr>
              <a:spLocks/>
            </p:cNvSpPr>
            <p:nvPr/>
          </p:nvSpPr>
          <p:spPr bwMode="auto">
            <a:xfrm rot="5400000">
              <a:off x="2245" y="724"/>
              <a:ext cx="1092" cy="1183"/>
            </a:xfrm>
            <a:custGeom>
              <a:avLst/>
              <a:gdLst>
                <a:gd name="T0" fmla="*/ 0 w 726"/>
                <a:gd name="T1" fmla="*/ 73677651 h 786"/>
                <a:gd name="T2" fmla="*/ 55210226 w 726"/>
                <a:gd name="T3" fmla="*/ 73677651 h 786"/>
                <a:gd name="T4" fmla="*/ 55210226 w 726"/>
                <a:gd name="T5" fmla="*/ 0 h 786"/>
                <a:gd name="T6" fmla="*/ 66847874 w 726"/>
                <a:gd name="T7" fmla="*/ 0 h 786"/>
                <a:gd name="T8" fmla="*/ 0 60000 65536"/>
                <a:gd name="T9" fmla="*/ 0 60000 65536"/>
                <a:gd name="T10" fmla="*/ 0 60000 65536"/>
                <a:gd name="T11" fmla="*/ 0 60000 65536"/>
                <a:gd name="T12" fmla="*/ 0 w 726"/>
                <a:gd name="T13" fmla="*/ 0 h 786"/>
                <a:gd name="T14" fmla="*/ 726 w 726"/>
                <a:gd name="T15" fmla="*/ 786 h 786"/>
              </a:gdLst>
              <a:ahLst/>
              <a:cxnLst>
                <a:cxn ang="T8">
                  <a:pos x="T0" y="T1"/>
                </a:cxn>
                <a:cxn ang="T9">
                  <a:pos x="T2" y="T3"/>
                </a:cxn>
                <a:cxn ang="T10">
                  <a:pos x="T4" y="T5"/>
                </a:cxn>
                <a:cxn ang="T11">
                  <a:pos x="T6" y="T7"/>
                </a:cxn>
              </a:cxnLst>
              <a:rect l="T12" t="T13" r="T14" b="T15"/>
              <a:pathLst>
                <a:path w="726" h="786">
                  <a:moveTo>
                    <a:pt x="0" y="786"/>
                  </a:moveTo>
                  <a:lnTo>
                    <a:pt x="600" y="786"/>
                  </a:lnTo>
                  <a:lnTo>
                    <a:pt x="600" y="0"/>
                  </a:lnTo>
                  <a:lnTo>
                    <a:pt x="726" y="0"/>
                  </a:lnTo>
                </a:path>
              </a:pathLst>
            </a:custGeom>
            <a:noFill/>
            <a:ln w="57150" cap="flat" cmpd="sng">
              <a:solidFill>
                <a:srgbClr val="0083C3"/>
              </a:solidFill>
              <a:prstDash val="solid"/>
              <a:round/>
              <a:headEnd type="none" w="med" len="med"/>
              <a:tailEnd type="triangle" w="med" len="med"/>
            </a:ln>
          </p:spPr>
          <p:txBody>
            <a:bodyPr/>
            <a:lstStyle/>
            <a:p>
              <a:endParaRPr lang="en-US"/>
            </a:p>
          </p:txBody>
        </p:sp>
        <p:sp>
          <p:nvSpPr>
            <p:cNvPr id="2711563" name="Oval 11"/>
            <p:cNvSpPr>
              <a:spLocks noChangeArrowheads="1"/>
            </p:cNvSpPr>
            <p:nvPr/>
          </p:nvSpPr>
          <p:spPr bwMode="auto">
            <a:xfrm>
              <a:off x="2243" y="1704"/>
              <a:ext cx="1214" cy="1214"/>
            </a:xfrm>
            <a:prstGeom prst="ellipse">
              <a:avLst/>
            </a:prstGeom>
            <a:solidFill>
              <a:schemeClr val="accent2"/>
            </a:solidFill>
            <a:ln w="12700" algn="ctr">
              <a:noFill/>
              <a:round/>
              <a:headEnd/>
              <a:tailEnd/>
            </a:ln>
            <a:effectLst/>
          </p:spPr>
          <p:txBody>
            <a:bodyPr wrap="none" lIns="0" tIns="0" rIns="0" bIns="0" anchor="ctr" anchorCtr="1"/>
            <a:lstStyle/>
            <a:p>
              <a:pPr algn="ctr">
                <a:lnSpc>
                  <a:spcPct val="50000"/>
                </a:lnSpc>
                <a:spcBef>
                  <a:spcPct val="50000"/>
                </a:spcBef>
                <a:defRPr/>
              </a:pPr>
              <a:r>
                <a:rPr lang="en-US" sz="2400">
                  <a:solidFill>
                    <a:schemeClr val="tx1"/>
                  </a:solidFill>
                  <a:effectLst>
                    <a:outerShdw blurRad="38100" dist="38100" dir="2700000" algn="tl">
                      <a:srgbClr val="000000"/>
                    </a:outerShdw>
                  </a:effectLst>
                </a:rPr>
                <a:t>Strategic </a:t>
              </a:r>
            </a:p>
            <a:p>
              <a:pPr algn="ctr">
                <a:lnSpc>
                  <a:spcPct val="50000"/>
                </a:lnSpc>
                <a:spcBef>
                  <a:spcPct val="50000"/>
                </a:spcBef>
                <a:defRPr/>
              </a:pPr>
              <a:r>
                <a:rPr lang="en-US" sz="2400">
                  <a:solidFill>
                    <a:schemeClr val="tx1"/>
                  </a:solidFill>
                  <a:effectLst>
                    <a:outerShdw blurRad="38100" dist="38100" dir="2700000" algn="tl">
                      <a:srgbClr val="000000"/>
                    </a:outerShdw>
                  </a:effectLst>
                </a:rPr>
                <a:t>Option</a:t>
              </a:r>
            </a:p>
            <a:p>
              <a:pPr algn="ctr">
                <a:lnSpc>
                  <a:spcPct val="50000"/>
                </a:lnSpc>
                <a:spcBef>
                  <a:spcPct val="50000"/>
                </a:spcBef>
                <a:defRPr/>
              </a:pPr>
              <a:r>
                <a:rPr lang="en-US" sz="2400">
                  <a:solidFill>
                    <a:schemeClr val="tx1"/>
                  </a:solidFill>
                  <a:effectLst>
                    <a:outerShdw blurRad="38100" dist="38100" dir="2700000" algn="tl">
                      <a:srgbClr val="000000"/>
                    </a:outerShdw>
                  </a:effectLst>
                </a:rPr>
                <a:t>For Carriers</a:t>
              </a:r>
            </a:p>
          </p:txBody>
        </p:sp>
      </p:grpSp>
      <p:sp>
        <p:nvSpPr>
          <p:cNvPr id="777218" name="Rectangle 12"/>
          <p:cNvSpPr>
            <a:spLocks noGrp="1" noChangeArrowheads="1"/>
          </p:cNvSpPr>
          <p:nvPr>
            <p:ph type="title" idx="4294967295"/>
          </p:nvPr>
        </p:nvSpPr>
        <p:spPr>
          <a:xfrm>
            <a:off x="66675" y="93663"/>
            <a:ext cx="8991600" cy="750887"/>
          </a:xfrm>
        </p:spPr>
        <p:txBody>
          <a:bodyPr/>
          <a:lstStyle/>
          <a:p>
            <a:pPr algn="ctr"/>
            <a:r>
              <a:rPr lang="en-US" smtClean="0">
                <a:solidFill>
                  <a:schemeClr val="accent1"/>
                </a:solidFill>
              </a:rPr>
              <a:t>Wi-Fi = Material Portion of USA iPhone Traffic, per AdMob</a:t>
            </a:r>
            <a:br>
              <a:rPr lang="en-US" smtClean="0">
                <a:solidFill>
                  <a:schemeClr val="accent1"/>
                </a:solidFill>
              </a:rPr>
            </a:br>
            <a:r>
              <a:rPr lang="en-US" sz="2200" smtClean="0">
                <a:solidFill>
                  <a:schemeClr val="accent1"/>
                </a:solidFill>
              </a:rPr>
              <a:t>Wi-Fi Providing Some Relief to Challenged 3G Networks</a:t>
            </a:r>
          </a:p>
        </p:txBody>
      </p:sp>
      <p:sp>
        <p:nvSpPr>
          <p:cNvPr id="777219" name="Text Box 22"/>
          <p:cNvSpPr txBox="1">
            <a:spLocks noChangeArrowheads="1"/>
          </p:cNvSpPr>
          <p:nvPr/>
        </p:nvSpPr>
        <p:spPr bwMode="auto">
          <a:xfrm>
            <a:off x="1873250" y="6324600"/>
            <a:ext cx="6932613" cy="255588"/>
          </a:xfrm>
          <a:prstGeom prst="rect">
            <a:avLst/>
          </a:prstGeom>
          <a:noFill/>
          <a:ln w="9525">
            <a:noFill/>
            <a:miter lim="800000"/>
            <a:headEnd/>
            <a:tailEnd/>
          </a:ln>
        </p:spPr>
        <p:txBody>
          <a:bodyPr/>
          <a:lstStyle/>
          <a:p>
            <a:pPr algn="r"/>
            <a:r>
              <a:rPr lang="en-US" sz="800" b="0" i="1">
                <a:solidFill>
                  <a:schemeClr val="tx1"/>
                </a:solidFill>
              </a:rPr>
              <a:t>Note: 42% of iPhone usage happen on Wi-Fi networks per AdMob 11/08. 35MM Wi-Fi networks discovered / registered by WeFi members, including 275K public free &amp; paid access points; community access points include neighborhood / building / office / broadcasted home Wi-Fi networks. Global total number of Wi-Fi access points likely to be much higher. Source: AT&amp;T, In-Stat, Wi-Fi Alliance, WeFi. Morgan Stanley Research.</a:t>
            </a:r>
          </a:p>
        </p:txBody>
      </p:sp>
      <p:sp>
        <p:nvSpPr>
          <p:cNvPr id="77722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5F35D623-7743-45DA-BBAF-178B7892B55C}" type="slidenum">
              <a:rPr lang="en-US" sz="1000" b="0">
                <a:solidFill>
                  <a:schemeClr val="tx1"/>
                </a:solidFill>
              </a:rPr>
              <a:pPr algn="r" defTabSz="1019175" eaLnBrk="0" hangingPunct="0"/>
              <a:t>58</a:t>
            </a:fld>
            <a:endParaRPr lang="en-US" sz="1000" b="0">
              <a:solidFill>
                <a:schemeClr val="tx1"/>
              </a:solidFill>
            </a:endParaRPr>
          </a:p>
        </p:txBody>
      </p:sp>
      <p:sp>
        <p:nvSpPr>
          <p:cNvPr id="1340431" name="Text Box 15"/>
          <p:cNvSpPr txBox="1">
            <a:spLocks noChangeArrowheads="1"/>
          </p:cNvSpPr>
          <p:nvPr/>
        </p:nvSpPr>
        <p:spPr bwMode="auto">
          <a:xfrm>
            <a:off x="152400" y="1098550"/>
            <a:ext cx="3298825" cy="396875"/>
          </a:xfrm>
          <a:prstGeom prst="rect">
            <a:avLst/>
          </a:prstGeom>
          <a:noFill/>
          <a:ln w="9525">
            <a:noFill/>
            <a:miter lim="800000"/>
            <a:headEnd/>
            <a:tailEnd/>
          </a:ln>
          <a:effectLst/>
        </p:spPr>
        <p:txBody>
          <a:bodyPr wrap="none">
            <a:spAutoFit/>
          </a:bodyPr>
          <a:lstStyle/>
          <a:p>
            <a:pPr>
              <a:defRPr/>
            </a:pPr>
            <a:r>
              <a:rPr lang="en-US" sz="2000">
                <a:solidFill>
                  <a:schemeClr val="accent1"/>
                </a:solidFill>
                <a:effectLst>
                  <a:outerShdw blurRad="38100" dist="38100" dir="2700000" algn="tl">
                    <a:srgbClr val="000000"/>
                  </a:outerShdw>
                </a:effectLst>
              </a:rPr>
              <a:t>Optimized Wi-Fi Can Be…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Rectangle 3"/>
          <p:cNvSpPr>
            <a:spLocks noGrp="1" noChangeArrowheads="1"/>
          </p:cNvSpPr>
          <p:nvPr>
            <p:ph type="body" idx="4294967295"/>
          </p:nvPr>
        </p:nvSpPr>
        <p:spPr>
          <a:xfrm>
            <a:off x="228600" y="990600"/>
            <a:ext cx="8701088" cy="5319713"/>
          </a:xfrm>
        </p:spPr>
        <p:txBody>
          <a:bodyPr/>
          <a:lstStyle/>
          <a:p>
            <a:pPr marL="342900" indent="-342900">
              <a:lnSpc>
                <a:spcPct val="120000"/>
              </a:lnSpc>
              <a:buFont typeface="Symbol" pitchFamily="18" charset="2"/>
              <a:buNone/>
            </a:pPr>
            <a:r>
              <a:rPr lang="en-US" b="1" i="1" smtClean="0">
                <a:solidFill>
                  <a:schemeClr val="accent1"/>
                </a:solidFill>
                <a:latin typeface="Arial" charset="0"/>
                <a:cs typeface="Arial" charset="0"/>
              </a:rPr>
              <a:t>Potential Supports:</a:t>
            </a:r>
            <a:endParaRPr lang="en-US" smtClean="0">
              <a:solidFill>
                <a:schemeClr val="accent1"/>
              </a:solidFill>
              <a:latin typeface="Arial" charset="0"/>
              <a:cs typeface="Arial" charset="0"/>
            </a:endParaRPr>
          </a:p>
          <a:p>
            <a:pPr marL="342900" indent="-342900">
              <a:lnSpc>
                <a:spcPct val="120000"/>
              </a:lnSpc>
              <a:buFont typeface="Symbol" pitchFamily="18" charset="2"/>
              <a:buAutoNum type="arabicPeriod"/>
            </a:pPr>
            <a:r>
              <a:rPr lang="en-US" sz="1600" smtClean="0">
                <a:latin typeface="Arial" charset="0"/>
                <a:cs typeface="Arial" charset="0"/>
              </a:rPr>
              <a:t>Net neutrality enforcement = key to drive decentralized mobile Internet innovation.  Key question whether regulators allow continued blocking of bandwidth-intensive apps on mobile or leave it to mobile operators to adopt tiered bandwidth pricing.</a:t>
            </a:r>
          </a:p>
          <a:p>
            <a:pPr marL="342900" indent="-342900">
              <a:lnSpc>
                <a:spcPct val="120000"/>
              </a:lnSpc>
              <a:buFont typeface="Symbol" pitchFamily="18" charset="2"/>
              <a:buAutoNum type="arabicPeriod"/>
            </a:pPr>
            <a:r>
              <a:rPr lang="en-US" sz="1600" smtClean="0">
                <a:latin typeface="Arial" charset="0"/>
                <a:cs typeface="Arial" charset="0"/>
              </a:rPr>
              <a:t>International data roaming price ceilings (price reductions of &gt;50%) should encourage mobile Internet usage, particularly in Europe. </a:t>
            </a:r>
          </a:p>
          <a:p>
            <a:pPr marL="342900" indent="-342900">
              <a:lnSpc>
                <a:spcPct val="120000"/>
              </a:lnSpc>
              <a:buFont typeface="Symbol" pitchFamily="18" charset="2"/>
              <a:buNone/>
            </a:pPr>
            <a:r>
              <a:rPr lang="en-US" b="1" i="1" smtClean="0">
                <a:solidFill>
                  <a:schemeClr val="accent1"/>
                </a:solidFill>
                <a:latin typeface="Arial" charset="0"/>
                <a:cs typeface="Arial" charset="0"/>
              </a:rPr>
              <a:t>Potential Drags:</a:t>
            </a:r>
            <a:endParaRPr lang="en-US" sz="1600" smtClean="0">
              <a:solidFill>
                <a:schemeClr val="accent1"/>
              </a:solidFill>
              <a:latin typeface="Arial" charset="0"/>
              <a:cs typeface="Arial" charset="0"/>
            </a:endParaRPr>
          </a:p>
          <a:p>
            <a:pPr marL="342900" indent="-342900">
              <a:lnSpc>
                <a:spcPct val="120000"/>
              </a:lnSpc>
              <a:buFont typeface="Symbol" pitchFamily="18" charset="2"/>
              <a:buAutoNum type="arabicPeriod"/>
            </a:pPr>
            <a:r>
              <a:rPr lang="en-US" sz="1600" smtClean="0">
                <a:latin typeface="Arial" charset="0"/>
                <a:cs typeface="Arial" charset="0"/>
              </a:rPr>
              <a:t>Copyright protection - proposed laws (France, UK, Sweden) to cut off persistent mobile Internet illegal file sharers likely to encourage development of mobile payment system, but could increase overhead for carriers.</a:t>
            </a:r>
          </a:p>
          <a:p>
            <a:pPr marL="342900" indent="-342900">
              <a:lnSpc>
                <a:spcPct val="120000"/>
              </a:lnSpc>
              <a:buFont typeface="Symbol" pitchFamily="18" charset="2"/>
              <a:buAutoNum type="arabicPeriod"/>
            </a:pPr>
            <a:r>
              <a:rPr lang="en-US" sz="1600" smtClean="0">
                <a:latin typeface="Arial" charset="0"/>
                <a:cs typeface="Arial" charset="0"/>
              </a:rPr>
              <a:t>Zoning laws could continue to slow 3G network rollout – but network sharing (as shown by Vodafone + O2 in W. Europe) may be a partial answer.</a:t>
            </a:r>
          </a:p>
          <a:p>
            <a:pPr marL="342900" indent="-342900">
              <a:lnSpc>
                <a:spcPct val="120000"/>
              </a:lnSpc>
              <a:buFont typeface="Symbol" pitchFamily="18" charset="2"/>
              <a:buAutoNum type="arabicPeriod"/>
            </a:pPr>
            <a:r>
              <a:rPr lang="en-US" sz="1600" smtClean="0">
                <a:latin typeface="Arial" charset="0"/>
                <a:cs typeface="Arial" charset="0"/>
              </a:rPr>
              <a:t>China / India 3G licenses (issued in 1/09 / expected in CQ4:09E, respectively) reshape competitive landscape for carriers.  High license prices or standards confusion could impede rollout / adoption.</a:t>
            </a:r>
          </a:p>
        </p:txBody>
      </p:sp>
      <p:sp>
        <p:nvSpPr>
          <p:cNvPr id="778242" name="Rectangle 2"/>
          <p:cNvSpPr>
            <a:spLocks noChangeArrowheads="1"/>
          </p:cNvSpPr>
          <p:nvPr/>
        </p:nvSpPr>
        <p:spPr bwMode="gray">
          <a:xfrm>
            <a:off x="0" y="106363"/>
            <a:ext cx="9144000" cy="750887"/>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Key Theme # 7</a:t>
            </a:r>
            <a:r>
              <a:rPr lang="en-US" sz="2800" b="0">
                <a:solidFill>
                  <a:schemeClr val="accent1"/>
                </a:solidFill>
              </a:rPr>
              <a:t/>
            </a:r>
            <a:br>
              <a:rPr lang="en-US" sz="2800" b="0">
                <a:solidFill>
                  <a:schemeClr val="accent1"/>
                </a:solidFill>
              </a:rPr>
            </a:br>
            <a:r>
              <a:rPr lang="en-US" sz="2200" b="0">
                <a:solidFill>
                  <a:schemeClr val="accent1"/>
                </a:solidFill>
              </a:rPr>
              <a:t>Regulators Can Help Advance / Slow Mobile Internet Evolution</a:t>
            </a:r>
          </a:p>
        </p:txBody>
      </p:sp>
      <p:sp>
        <p:nvSpPr>
          <p:cNvPr id="778243"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CBE7E5CA-9BD1-4326-9623-8E8C2147AAC2}" type="slidenum">
              <a:rPr lang="en-US" sz="1000" b="0">
                <a:solidFill>
                  <a:schemeClr val="tx1"/>
                </a:solidFill>
              </a:rPr>
              <a:pPr algn="r" defTabSz="1019175" eaLnBrk="0" hangingPunct="0"/>
              <a:t>59</a:t>
            </a:fld>
            <a:endParaRPr lang="en-US" sz="1000" b="0">
              <a:solidFill>
                <a:schemeClr val="tx1"/>
              </a:solidFill>
            </a:endParaRPr>
          </a:p>
        </p:txBody>
      </p:sp>
      <p:sp>
        <p:nvSpPr>
          <p:cNvPr id="778244" name="Text Box 7"/>
          <p:cNvSpPr txBox="1">
            <a:spLocks noChangeArrowheads="1"/>
          </p:cNvSpPr>
          <p:nvPr/>
        </p:nvSpPr>
        <p:spPr bwMode="auto">
          <a:xfrm>
            <a:off x="228600" y="6400800"/>
            <a:ext cx="8456613" cy="203200"/>
          </a:xfrm>
          <a:prstGeom prst="rect">
            <a:avLst/>
          </a:prstGeom>
          <a:noFill/>
          <a:ln w="9525" algn="ctr">
            <a:noFill/>
            <a:miter lim="800000"/>
            <a:headEnd/>
            <a:tailEnd/>
          </a:ln>
        </p:spPr>
        <p:txBody>
          <a:bodyPr/>
          <a:lstStyle/>
          <a:p>
            <a:pPr algn="r"/>
            <a:r>
              <a:rPr lang="en-US" sz="900" b="0" i="1">
                <a:solidFill>
                  <a:schemeClr val="tx1"/>
                </a:solidFill>
              </a:rPr>
              <a:t>Source: Nick Delfas, Morgan Stanley Research.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title" idx="4294967295"/>
          </p:nvPr>
        </p:nvSpPr>
        <p:spPr>
          <a:xfrm>
            <a:off x="133350" y="111125"/>
            <a:ext cx="8809038" cy="750888"/>
          </a:xfrm>
        </p:spPr>
        <p:txBody>
          <a:bodyPr/>
          <a:lstStyle/>
          <a:p>
            <a:pPr algn="ctr"/>
            <a:r>
              <a:rPr lang="en-US" smtClean="0">
                <a:solidFill>
                  <a:schemeClr val="accent1"/>
                </a:solidFill>
              </a:rPr>
              <a:t>Stock Market Volatility Implies Relatively Stable Outlook</a:t>
            </a:r>
            <a:br>
              <a:rPr lang="en-US" smtClean="0">
                <a:solidFill>
                  <a:schemeClr val="accent1"/>
                </a:solidFill>
              </a:rPr>
            </a:br>
            <a:r>
              <a:rPr lang="en-US" sz="2200" smtClean="0">
                <a:solidFill>
                  <a:schemeClr val="accent1"/>
                </a:solidFill>
              </a:rPr>
              <a:t>Volatility Index (VIX) Has Returned Near ‘Normal’</a:t>
            </a:r>
            <a:endParaRPr lang="en-US" sz="2000" smtClean="0">
              <a:solidFill>
                <a:schemeClr val="accent1"/>
              </a:solidFill>
            </a:endParaRPr>
          </a:p>
        </p:txBody>
      </p:sp>
      <p:sp>
        <p:nvSpPr>
          <p:cNvPr id="52226" name="Text Box 4"/>
          <p:cNvSpPr txBox="1">
            <a:spLocks noChangeArrowheads="1"/>
          </p:cNvSpPr>
          <p:nvPr/>
        </p:nvSpPr>
        <p:spPr bwMode="auto">
          <a:xfrm>
            <a:off x="1533525" y="1219200"/>
            <a:ext cx="6515100" cy="284163"/>
          </a:xfrm>
          <a:prstGeom prst="rect">
            <a:avLst/>
          </a:prstGeom>
          <a:noFill/>
          <a:ln w="88900">
            <a:noFill/>
            <a:miter lim="800000"/>
            <a:headEnd/>
            <a:tailEnd/>
          </a:ln>
        </p:spPr>
        <p:txBody>
          <a:bodyPr wrap="none">
            <a:spAutoFit/>
          </a:bodyPr>
          <a:lstStyle/>
          <a:p>
            <a:pPr algn="ctr" eaLnBrk="0" hangingPunct="0">
              <a:lnSpc>
                <a:spcPct val="90000"/>
              </a:lnSpc>
            </a:pPr>
            <a:r>
              <a:rPr lang="en-US">
                <a:solidFill>
                  <a:schemeClr val="accent1"/>
                </a:solidFill>
              </a:rPr>
              <a:t>Chicago Board Options Exchange (CBOE) Volatility Index, 1990 – 2009 YTD</a:t>
            </a:r>
          </a:p>
        </p:txBody>
      </p:sp>
      <p:sp>
        <p:nvSpPr>
          <p:cNvPr id="52227" name="Text Box 22"/>
          <p:cNvSpPr txBox="1">
            <a:spLocks noChangeArrowheads="1"/>
          </p:cNvSpPr>
          <p:nvPr/>
        </p:nvSpPr>
        <p:spPr bwMode="auto">
          <a:xfrm>
            <a:off x="228600" y="6324600"/>
            <a:ext cx="8455025" cy="203200"/>
          </a:xfrm>
          <a:prstGeom prst="rect">
            <a:avLst/>
          </a:prstGeom>
          <a:noFill/>
          <a:ln w="9525">
            <a:noFill/>
            <a:miter lim="800000"/>
            <a:headEnd/>
            <a:tailEnd/>
          </a:ln>
        </p:spPr>
        <p:txBody>
          <a:bodyPr/>
          <a:lstStyle/>
          <a:p>
            <a:pPr algn="r"/>
            <a:r>
              <a:rPr lang="en-US" sz="900" b="0" i="1">
                <a:solidFill>
                  <a:schemeClr val="tx1"/>
                </a:solidFill>
              </a:rPr>
              <a:t>Note: Data as of 10/09. VIX is a measure of implied volatility of S&amp;P 500 index options.</a:t>
            </a:r>
          </a:p>
          <a:p>
            <a:pPr algn="r"/>
            <a:r>
              <a:rPr lang="en-US" sz="900" b="0" i="1">
                <a:solidFill>
                  <a:srgbClr val="FF0101"/>
                </a:solidFill>
              </a:rPr>
              <a:t> </a:t>
            </a:r>
            <a:r>
              <a:rPr lang="en-US" sz="900" b="0" i="1">
                <a:solidFill>
                  <a:schemeClr val="tx1"/>
                </a:solidFill>
              </a:rPr>
              <a:t>Source: FactSet.</a:t>
            </a:r>
          </a:p>
        </p:txBody>
      </p:sp>
      <p:sp>
        <p:nvSpPr>
          <p:cNvPr id="52228"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2B7C1A8-CEE3-4859-97B1-411C5A58EB20}" type="slidenum">
              <a:rPr lang="en-US" sz="1000" b="0">
                <a:solidFill>
                  <a:schemeClr val="tx1"/>
                </a:solidFill>
              </a:rPr>
              <a:pPr algn="r" defTabSz="1019175" eaLnBrk="0" hangingPunct="0"/>
              <a:t>6</a:t>
            </a:fld>
            <a:endParaRPr lang="en-US" sz="1000" b="0">
              <a:solidFill>
                <a:schemeClr val="tx1"/>
              </a:solidFill>
            </a:endParaRPr>
          </a:p>
        </p:txBody>
      </p:sp>
      <p:pic>
        <p:nvPicPr>
          <p:cNvPr id="52229" name="Picture 6"/>
          <p:cNvPicPr>
            <a:picLocks noChangeAspect="1" noChangeArrowheads="1"/>
          </p:cNvPicPr>
          <p:nvPr/>
        </p:nvPicPr>
        <p:blipFill>
          <a:blip r:embed="rId2"/>
          <a:srcRect/>
          <a:stretch>
            <a:fillRect/>
          </a:stretch>
        </p:blipFill>
        <p:spPr bwMode="auto">
          <a:xfrm>
            <a:off x="234950" y="463550"/>
            <a:ext cx="8674100" cy="5930900"/>
          </a:xfrm>
          <a:prstGeom prst="rect">
            <a:avLst/>
          </a:prstGeom>
          <a:noFill/>
          <a:ln w="9525">
            <a:noFill/>
            <a:miter lim="800000"/>
            <a:headEnd/>
            <a:tailEnd/>
          </a:ln>
        </p:spPr>
      </p:pic>
      <p:sp>
        <p:nvSpPr>
          <p:cNvPr id="52230" name="Text Box 7"/>
          <p:cNvSpPr txBox="1">
            <a:spLocks noChangeArrowheads="1"/>
          </p:cNvSpPr>
          <p:nvPr/>
        </p:nvSpPr>
        <p:spPr bwMode="auto">
          <a:xfrm>
            <a:off x="2041525" y="3440113"/>
            <a:ext cx="884238" cy="517525"/>
          </a:xfrm>
          <a:prstGeom prst="rect">
            <a:avLst/>
          </a:prstGeom>
          <a:noFill/>
          <a:ln w="9525">
            <a:noFill/>
            <a:miter lim="800000"/>
            <a:headEnd/>
            <a:tailEnd/>
          </a:ln>
        </p:spPr>
        <p:txBody>
          <a:bodyPr wrap="none">
            <a:spAutoFit/>
          </a:bodyPr>
          <a:lstStyle/>
          <a:p>
            <a:pPr algn="ctr"/>
            <a:r>
              <a:rPr lang="en-US">
                <a:solidFill>
                  <a:schemeClr val="tx1"/>
                </a:solidFill>
              </a:rPr>
              <a:t>20-Year</a:t>
            </a:r>
          </a:p>
          <a:p>
            <a:pPr algn="ctr"/>
            <a:r>
              <a:rPr lang="en-US">
                <a:solidFill>
                  <a:schemeClr val="tx1"/>
                </a:solidFill>
              </a:rPr>
              <a:t>Average</a:t>
            </a:r>
          </a:p>
        </p:txBody>
      </p:sp>
      <p:sp>
        <p:nvSpPr>
          <p:cNvPr id="52231" name="Line 8"/>
          <p:cNvSpPr>
            <a:spLocks noChangeShapeType="1"/>
          </p:cNvSpPr>
          <p:nvPr/>
        </p:nvSpPr>
        <p:spPr bwMode="auto">
          <a:xfrm>
            <a:off x="2514600" y="4038600"/>
            <a:ext cx="0" cy="533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Rectangle 2"/>
          <p:cNvSpPr>
            <a:spLocks noGrp="1" noChangeArrowheads="1"/>
          </p:cNvSpPr>
          <p:nvPr>
            <p:ph type="title" idx="4294967295"/>
          </p:nvPr>
        </p:nvSpPr>
        <p:spPr>
          <a:xfrm>
            <a:off x="0" y="95250"/>
            <a:ext cx="9144000" cy="723900"/>
          </a:xfrm>
        </p:spPr>
        <p:txBody>
          <a:bodyPr/>
          <a:lstStyle/>
          <a:p>
            <a:pPr algn="ctr"/>
            <a:r>
              <a:rPr lang="en-US" smtClean="0">
                <a:solidFill>
                  <a:schemeClr val="accent1"/>
                </a:solidFill>
              </a:rPr>
              <a:t>Key Theme # 8</a:t>
            </a:r>
            <a:br>
              <a:rPr lang="en-US" smtClean="0">
                <a:solidFill>
                  <a:schemeClr val="accent1"/>
                </a:solidFill>
              </a:rPr>
            </a:br>
            <a:r>
              <a:rPr lang="en-US" sz="2000" smtClean="0">
                <a:solidFill>
                  <a:schemeClr val="accent1"/>
                </a:solidFill>
              </a:rPr>
              <a:t>Mobile-Related Share Shifts Will Create / Destroy Material Shareholder Wealth</a:t>
            </a:r>
            <a:endParaRPr lang="en-US" sz="1800" smtClean="0">
              <a:solidFill>
                <a:schemeClr val="accent1"/>
              </a:solidFill>
            </a:endParaRPr>
          </a:p>
        </p:txBody>
      </p:sp>
      <p:sp>
        <p:nvSpPr>
          <p:cNvPr id="779266" name="Rectangle 3"/>
          <p:cNvSpPr>
            <a:spLocks noGrp="1" noChangeArrowheads="1"/>
          </p:cNvSpPr>
          <p:nvPr>
            <p:ph type="body" idx="4294967295"/>
          </p:nvPr>
        </p:nvSpPr>
        <p:spPr>
          <a:xfrm>
            <a:off x="228600" y="2819400"/>
            <a:ext cx="8701088" cy="946150"/>
          </a:xfrm>
        </p:spPr>
        <p:txBody>
          <a:bodyPr/>
          <a:lstStyle/>
          <a:p>
            <a:pPr marL="342900" indent="-342900">
              <a:lnSpc>
                <a:spcPct val="140000"/>
              </a:lnSpc>
              <a:buClr>
                <a:schemeClr val="accent1"/>
              </a:buClr>
              <a:buFont typeface="Symbol" pitchFamily="18" charset="2"/>
              <a:buNone/>
            </a:pPr>
            <a:r>
              <a:rPr lang="en-US" sz="2000" smtClean="0">
                <a:solidFill>
                  <a:schemeClr val="accent1"/>
                </a:solidFill>
                <a:latin typeface="Arial" charset="0"/>
                <a:cs typeface="Arial" charset="0"/>
              </a:rPr>
              <a:t>	</a:t>
            </a:r>
            <a:r>
              <a:rPr lang="en-US" sz="2000" b="1" smtClean="0">
                <a:solidFill>
                  <a:schemeClr val="accent1"/>
                </a:solidFill>
                <a:latin typeface="Arial" charset="0"/>
                <a:cs typeface="Arial" charset="0"/>
              </a:rPr>
              <a:t>Massive technology changes typically shift dynamics between incumbents / attackers creating winners / losers.</a:t>
            </a:r>
            <a:r>
              <a:rPr lang="en-US" sz="1600" b="1" smtClean="0">
                <a:solidFill>
                  <a:srgbClr val="FFFFFF"/>
                </a:solidFill>
                <a:latin typeface="Arial" charset="0"/>
                <a:cs typeface="Arial" charset="0"/>
              </a:rPr>
              <a:t>	</a:t>
            </a:r>
            <a:r>
              <a:rPr lang="en-US" sz="1600" smtClean="0">
                <a:solidFill>
                  <a:srgbClr val="FFFFFF"/>
                </a:solidFill>
                <a:latin typeface="Arial" charset="0"/>
                <a:cs typeface="Arial" charset="0"/>
              </a:rPr>
              <a:t>	</a:t>
            </a:r>
          </a:p>
        </p:txBody>
      </p:sp>
      <p:sp>
        <p:nvSpPr>
          <p:cNvPr id="77926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0E4EF263-6D70-462F-9821-928AA248694D}" type="slidenum">
              <a:rPr lang="en-US" sz="1000" b="0">
                <a:solidFill>
                  <a:schemeClr val="tx1"/>
                </a:solidFill>
              </a:rPr>
              <a:pPr algn="r" defTabSz="1019175" eaLnBrk="0" hangingPunct="0"/>
              <a:t>60</a:t>
            </a:fld>
            <a:endParaRPr lang="en-US" sz="1000" b="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Rectangle 2"/>
          <p:cNvSpPr>
            <a:spLocks noGrp="1" noChangeArrowheads="1"/>
          </p:cNvSpPr>
          <p:nvPr>
            <p:ph type="title" idx="4294967295"/>
          </p:nvPr>
        </p:nvSpPr>
        <p:spPr>
          <a:xfrm>
            <a:off x="163513" y="82550"/>
            <a:ext cx="8791575" cy="757238"/>
          </a:xfrm>
        </p:spPr>
        <p:txBody>
          <a:bodyPr/>
          <a:lstStyle/>
          <a:p>
            <a:pPr algn="ctr"/>
            <a:r>
              <a:rPr lang="en-US" smtClean="0">
                <a:solidFill>
                  <a:schemeClr val="accent1"/>
                </a:solidFill>
              </a:rPr>
              <a:t>Mobile Internet Likely to Follow Timing &amp; Development </a:t>
            </a:r>
            <a:r>
              <a:rPr lang="en-US" sz="2200" smtClean="0">
                <a:solidFill>
                  <a:schemeClr val="accent1"/>
                </a:solidFill>
              </a:rPr>
              <a:t>Patterns of Desktop Internet Market</a:t>
            </a:r>
          </a:p>
        </p:txBody>
      </p:sp>
      <p:pic>
        <p:nvPicPr>
          <p:cNvPr id="823298" name="Picture 4"/>
          <p:cNvPicPr>
            <a:picLocks noChangeAspect="1" noChangeArrowheads="1"/>
          </p:cNvPicPr>
          <p:nvPr/>
        </p:nvPicPr>
        <p:blipFill>
          <a:blip r:embed="rId2"/>
          <a:srcRect/>
          <a:stretch>
            <a:fillRect/>
          </a:stretch>
        </p:blipFill>
        <p:spPr bwMode="auto">
          <a:xfrm>
            <a:off x="838200" y="1457325"/>
            <a:ext cx="7391400" cy="4870450"/>
          </a:xfrm>
          <a:prstGeom prst="roundRect">
            <a:avLst>
              <a:gd name="adj" fmla="val 2977"/>
            </a:avLst>
          </a:prstGeom>
          <a:noFill/>
          <a:ln w="88900" algn="ctr">
            <a:noFill/>
            <a:miter lim="800000"/>
            <a:headEnd/>
            <a:tailEnd/>
          </a:ln>
        </p:spPr>
      </p:pic>
      <p:sp>
        <p:nvSpPr>
          <p:cNvPr id="780291" name="Text Box 5"/>
          <p:cNvSpPr txBox="1">
            <a:spLocks noChangeArrowheads="1"/>
          </p:cNvSpPr>
          <p:nvPr/>
        </p:nvSpPr>
        <p:spPr bwMode="auto">
          <a:xfrm>
            <a:off x="525463" y="1095375"/>
            <a:ext cx="8004175" cy="284163"/>
          </a:xfrm>
          <a:prstGeom prst="rect">
            <a:avLst/>
          </a:prstGeom>
          <a:noFill/>
          <a:ln w="88900" algn="ctr">
            <a:noFill/>
            <a:miter lim="800000"/>
            <a:headEnd/>
            <a:tailEnd/>
          </a:ln>
        </p:spPr>
        <p:txBody>
          <a:bodyPr wrap="none">
            <a:spAutoFit/>
          </a:bodyPr>
          <a:lstStyle/>
          <a:p>
            <a:pPr algn="ctr" eaLnBrk="0" hangingPunct="0">
              <a:lnSpc>
                <a:spcPct val="90000"/>
              </a:lnSpc>
            </a:pPr>
            <a:r>
              <a:rPr lang="en-US">
                <a:solidFill>
                  <a:schemeClr val="accent1"/>
                </a:solidFill>
              </a:rPr>
              <a:t>Timing &amp; Development of Internet Market Segment – From Our 1996 Internet Retailing Report</a:t>
            </a:r>
          </a:p>
        </p:txBody>
      </p:sp>
      <p:sp>
        <p:nvSpPr>
          <p:cNvPr id="780292"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1DDEA011-A9B6-422E-9B69-CEFB2DD74FCD}" type="slidenum">
              <a:rPr lang="en-US" sz="1000" b="0">
                <a:solidFill>
                  <a:schemeClr val="tx1"/>
                </a:solidFill>
              </a:rPr>
              <a:pPr algn="r" defTabSz="1019175" eaLnBrk="0" hangingPunct="0"/>
              <a:t>61</a:t>
            </a:fld>
            <a:endParaRPr lang="en-US" sz="1000" b="0">
              <a:solidFill>
                <a:schemeClr val="tx1"/>
              </a:solidFill>
            </a:endParaRPr>
          </a:p>
        </p:txBody>
      </p:sp>
      <p:sp>
        <p:nvSpPr>
          <p:cNvPr id="780293" name="Text Box 8"/>
          <p:cNvSpPr txBox="1">
            <a:spLocks noChangeArrowheads="1"/>
          </p:cNvSpPr>
          <p:nvPr/>
        </p:nvSpPr>
        <p:spPr bwMode="auto">
          <a:xfrm>
            <a:off x="696913" y="6457950"/>
            <a:ext cx="8001000" cy="279400"/>
          </a:xfrm>
          <a:prstGeom prst="rect">
            <a:avLst/>
          </a:prstGeom>
          <a:noFill/>
          <a:ln w="9525">
            <a:noFill/>
            <a:miter lim="800000"/>
            <a:headEnd/>
            <a:tailEnd/>
          </a:ln>
        </p:spPr>
        <p:txBody>
          <a:bodyPr/>
          <a:lstStyle/>
          <a:p>
            <a:pPr algn="r"/>
            <a:r>
              <a:rPr lang="en-US" sz="900" b="0" i="1">
                <a:solidFill>
                  <a:schemeClr val="tx1"/>
                </a:solidFill>
              </a:rPr>
              <a:t>Source: Morgan Stanley Research.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
          <p:cNvSpPr>
            <a:spLocks noChangeArrowheads="1"/>
          </p:cNvSpPr>
          <p:nvPr/>
        </p:nvSpPr>
        <p:spPr bwMode="gray">
          <a:xfrm>
            <a:off x="106363" y="107950"/>
            <a:ext cx="8953500" cy="757238"/>
          </a:xfrm>
          <a:prstGeom prst="rect">
            <a:avLst/>
          </a:prstGeom>
          <a:noFill/>
          <a:ln w="9525">
            <a:noFill/>
            <a:miter lim="800000"/>
            <a:headEnd/>
            <a:tailEnd/>
          </a:ln>
        </p:spPr>
        <p:txBody>
          <a:bodyPr anchor="b">
            <a:spAutoFit/>
          </a:bodyPr>
          <a:lstStyle/>
          <a:p>
            <a:pPr algn="ctr" eaLnBrk="0" hangingPunct="0">
              <a:lnSpc>
                <a:spcPct val="90000"/>
              </a:lnSpc>
            </a:pPr>
            <a:r>
              <a:rPr lang="en-US" sz="2600" b="0">
                <a:solidFill>
                  <a:schemeClr val="accent1"/>
                </a:solidFill>
              </a:rPr>
              <a:t>Technology Cycles - Wealth Creation / Destruction</a:t>
            </a:r>
            <a:br>
              <a:rPr lang="en-US" sz="2600" b="0">
                <a:solidFill>
                  <a:schemeClr val="accent1"/>
                </a:solidFill>
              </a:rPr>
            </a:br>
            <a:r>
              <a:rPr lang="en-US" sz="2200" b="0">
                <a:solidFill>
                  <a:schemeClr val="accent1"/>
                </a:solidFill>
              </a:rPr>
              <a:t>New Companies Often Win Big in New Cycles</a:t>
            </a:r>
          </a:p>
        </p:txBody>
      </p:sp>
      <p:sp>
        <p:nvSpPr>
          <p:cNvPr id="781314"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758B18C-4787-4257-B74B-D14D45004B96}" type="slidenum">
              <a:rPr lang="en-US" sz="1000" b="0">
                <a:solidFill>
                  <a:schemeClr val="tx1"/>
                </a:solidFill>
              </a:rPr>
              <a:pPr algn="r" defTabSz="1019175" eaLnBrk="0" hangingPunct="0"/>
              <a:t>62</a:t>
            </a:fld>
            <a:endParaRPr lang="en-US" sz="1000" b="0">
              <a:solidFill>
                <a:schemeClr val="tx1"/>
              </a:solidFill>
            </a:endParaRPr>
          </a:p>
        </p:txBody>
      </p:sp>
      <p:sp>
        <p:nvSpPr>
          <p:cNvPr id="781315" name="Text Box 9"/>
          <p:cNvSpPr txBox="1">
            <a:spLocks noChangeArrowheads="1"/>
          </p:cNvSpPr>
          <p:nvPr/>
        </p:nvSpPr>
        <p:spPr bwMode="auto">
          <a:xfrm>
            <a:off x="468313" y="1143000"/>
            <a:ext cx="1119187" cy="730250"/>
          </a:xfrm>
          <a:prstGeom prst="rect">
            <a:avLst/>
          </a:prstGeom>
          <a:noFill/>
          <a:ln w="9525">
            <a:noFill/>
            <a:miter lim="800000"/>
            <a:headEnd/>
            <a:tailEnd/>
          </a:ln>
        </p:spPr>
        <p:txBody>
          <a:bodyPr wrap="none">
            <a:spAutoFit/>
          </a:bodyPr>
          <a:lstStyle/>
          <a:p>
            <a:pPr algn="ctr"/>
            <a:r>
              <a:rPr lang="en-US" i="1">
                <a:solidFill>
                  <a:schemeClr val="accent1"/>
                </a:solidFill>
              </a:rPr>
              <a:t>Mainframe</a:t>
            </a:r>
          </a:p>
          <a:p>
            <a:pPr algn="ctr"/>
            <a:r>
              <a:rPr lang="en-US">
                <a:solidFill>
                  <a:schemeClr val="accent1"/>
                </a:solidFill>
              </a:rPr>
              <a:t>Computing</a:t>
            </a:r>
          </a:p>
          <a:p>
            <a:pPr algn="ctr"/>
            <a:r>
              <a:rPr lang="en-US">
                <a:solidFill>
                  <a:schemeClr val="accent1"/>
                </a:solidFill>
              </a:rPr>
              <a:t>1950s</a:t>
            </a:r>
          </a:p>
        </p:txBody>
      </p:sp>
      <p:sp>
        <p:nvSpPr>
          <p:cNvPr id="781316" name="Text Box 11"/>
          <p:cNvSpPr txBox="1">
            <a:spLocks noChangeArrowheads="1"/>
          </p:cNvSpPr>
          <p:nvPr/>
        </p:nvSpPr>
        <p:spPr bwMode="auto">
          <a:xfrm>
            <a:off x="4056063" y="1143000"/>
            <a:ext cx="1119187" cy="730250"/>
          </a:xfrm>
          <a:prstGeom prst="rect">
            <a:avLst/>
          </a:prstGeom>
          <a:noFill/>
          <a:ln w="9525">
            <a:noFill/>
            <a:miter lim="800000"/>
            <a:headEnd/>
            <a:tailEnd/>
          </a:ln>
        </p:spPr>
        <p:txBody>
          <a:bodyPr wrap="none">
            <a:spAutoFit/>
          </a:bodyPr>
          <a:lstStyle/>
          <a:p>
            <a:pPr algn="ctr"/>
            <a:r>
              <a:rPr lang="en-US" i="1">
                <a:solidFill>
                  <a:schemeClr val="accent1"/>
                </a:solidFill>
              </a:rPr>
              <a:t>Personal</a:t>
            </a:r>
          </a:p>
          <a:p>
            <a:pPr algn="ctr"/>
            <a:r>
              <a:rPr lang="en-US">
                <a:solidFill>
                  <a:schemeClr val="accent1"/>
                </a:solidFill>
              </a:rPr>
              <a:t>Computing</a:t>
            </a:r>
          </a:p>
          <a:p>
            <a:pPr algn="ctr"/>
            <a:r>
              <a:rPr lang="en-US">
                <a:solidFill>
                  <a:schemeClr val="accent1"/>
                </a:solidFill>
              </a:rPr>
              <a:t>1980s</a:t>
            </a:r>
          </a:p>
        </p:txBody>
      </p:sp>
      <p:sp>
        <p:nvSpPr>
          <p:cNvPr id="781317" name="Text Box 13"/>
          <p:cNvSpPr txBox="1">
            <a:spLocks noChangeArrowheads="1"/>
          </p:cNvSpPr>
          <p:nvPr/>
        </p:nvSpPr>
        <p:spPr bwMode="auto">
          <a:xfrm>
            <a:off x="5613400" y="1143000"/>
            <a:ext cx="1581150" cy="730250"/>
          </a:xfrm>
          <a:prstGeom prst="rect">
            <a:avLst/>
          </a:prstGeom>
          <a:noFill/>
          <a:ln w="9525">
            <a:noFill/>
            <a:miter lim="800000"/>
            <a:headEnd/>
            <a:tailEnd/>
          </a:ln>
        </p:spPr>
        <p:txBody>
          <a:bodyPr wrap="none">
            <a:spAutoFit/>
          </a:bodyPr>
          <a:lstStyle/>
          <a:p>
            <a:pPr algn="ctr"/>
            <a:r>
              <a:rPr lang="en-US" i="1">
                <a:solidFill>
                  <a:schemeClr val="accent1"/>
                </a:solidFill>
              </a:rPr>
              <a:t>Desktop Internet</a:t>
            </a:r>
          </a:p>
          <a:p>
            <a:pPr algn="ctr"/>
            <a:r>
              <a:rPr lang="en-US">
                <a:solidFill>
                  <a:schemeClr val="accent1"/>
                </a:solidFill>
              </a:rPr>
              <a:t>Computing</a:t>
            </a:r>
          </a:p>
          <a:p>
            <a:pPr algn="ctr"/>
            <a:r>
              <a:rPr lang="en-US">
                <a:solidFill>
                  <a:schemeClr val="accent1"/>
                </a:solidFill>
              </a:rPr>
              <a:t>1990s</a:t>
            </a:r>
          </a:p>
        </p:txBody>
      </p:sp>
      <p:sp>
        <p:nvSpPr>
          <p:cNvPr id="781318" name="AutoShape 20"/>
          <p:cNvSpPr>
            <a:spLocks noChangeArrowheads="1"/>
          </p:cNvSpPr>
          <p:nvPr/>
        </p:nvSpPr>
        <p:spPr bwMode="auto">
          <a:xfrm>
            <a:off x="7419975" y="1981200"/>
            <a:ext cx="1695450" cy="4191000"/>
          </a:xfrm>
          <a:prstGeom prst="chevron">
            <a:avLst>
              <a:gd name="adj" fmla="val 17884"/>
            </a:avLst>
          </a:prstGeom>
          <a:noFill/>
          <a:ln w="12700">
            <a:solidFill>
              <a:schemeClr val="tx1"/>
            </a:solidFill>
            <a:miter lim="800000"/>
            <a:headEnd/>
            <a:tailEnd/>
          </a:ln>
        </p:spPr>
        <p:txBody>
          <a:bodyPr wrap="none" anchor="ctr"/>
          <a:lstStyle/>
          <a:p>
            <a:pPr algn="ctr"/>
            <a:endParaRPr lang="en-US"/>
          </a:p>
        </p:txBody>
      </p:sp>
      <p:sp>
        <p:nvSpPr>
          <p:cNvPr id="781319" name="Text Box 21"/>
          <p:cNvSpPr txBox="1">
            <a:spLocks noChangeArrowheads="1"/>
          </p:cNvSpPr>
          <p:nvPr/>
        </p:nvSpPr>
        <p:spPr bwMode="auto">
          <a:xfrm>
            <a:off x="7391400" y="1143000"/>
            <a:ext cx="1443038" cy="730250"/>
          </a:xfrm>
          <a:prstGeom prst="rect">
            <a:avLst/>
          </a:prstGeom>
          <a:noFill/>
          <a:ln w="9525">
            <a:noFill/>
            <a:miter lim="800000"/>
            <a:headEnd/>
            <a:tailEnd/>
          </a:ln>
        </p:spPr>
        <p:txBody>
          <a:bodyPr wrap="none">
            <a:spAutoFit/>
          </a:bodyPr>
          <a:lstStyle/>
          <a:p>
            <a:pPr algn="ctr"/>
            <a:r>
              <a:rPr lang="en-US" i="1">
                <a:solidFill>
                  <a:schemeClr val="accent1"/>
                </a:solidFill>
              </a:rPr>
              <a:t>Mobile Internet</a:t>
            </a:r>
          </a:p>
          <a:p>
            <a:pPr algn="ctr"/>
            <a:r>
              <a:rPr lang="en-US">
                <a:solidFill>
                  <a:schemeClr val="accent1"/>
                </a:solidFill>
              </a:rPr>
              <a:t>Computing</a:t>
            </a:r>
          </a:p>
          <a:p>
            <a:pPr algn="ctr"/>
            <a:r>
              <a:rPr lang="en-US">
                <a:solidFill>
                  <a:schemeClr val="accent1"/>
                </a:solidFill>
              </a:rPr>
              <a:t>2000s</a:t>
            </a:r>
          </a:p>
        </p:txBody>
      </p:sp>
      <p:sp>
        <p:nvSpPr>
          <p:cNvPr id="78132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EB049526-717F-4A9B-A679-DF749A7405A5}" type="slidenum">
              <a:rPr lang="en-US" sz="1000" b="0">
                <a:solidFill>
                  <a:schemeClr val="tx1"/>
                </a:solidFill>
              </a:rPr>
              <a:pPr algn="r" defTabSz="1019175" eaLnBrk="0" hangingPunct="0"/>
              <a:t>62</a:t>
            </a:fld>
            <a:endParaRPr lang="en-US" sz="1000" b="0">
              <a:solidFill>
                <a:schemeClr val="tx1"/>
              </a:solidFill>
            </a:endParaRPr>
          </a:p>
        </p:txBody>
      </p:sp>
      <p:sp>
        <p:nvSpPr>
          <p:cNvPr id="781321" name="AutoShape 20"/>
          <p:cNvSpPr>
            <a:spLocks noChangeArrowheads="1"/>
          </p:cNvSpPr>
          <p:nvPr/>
        </p:nvSpPr>
        <p:spPr bwMode="auto">
          <a:xfrm>
            <a:off x="55626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781322" name="AutoShape 20"/>
          <p:cNvSpPr>
            <a:spLocks noChangeArrowheads="1"/>
          </p:cNvSpPr>
          <p:nvPr/>
        </p:nvSpPr>
        <p:spPr bwMode="auto">
          <a:xfrm>
            <a:off x="37338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781323" name="AutoShape 20"/>
          <p:cNvSpPr>
            <a:spLocks noChangeArrowheads="1"/>
          </p:cNvSpPr>
          <p:nvPr/>
        </p:nvSpPr>
        <p:spPr bwMode="auto">
          <a:xfrm>
            <a:off x="1905000" y="1981200"/>
            <a:ext cx="2028825"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781324" name="Text Box 9"/>
          <p:cNvSpPr txBox="1">
            <a:spLocks noChangeArrowheads="1"/>
          </p:cNvSpPr>
          <p:nvPr/>
        </p:nvSpPr>
        <p:spPr bwMode="auto">
          <a:xfrm>
            <a:off x="2220913" y="1143000"/>
            <a:ext cx="1119187" cy="730250"/>
          </a:xfrm>
          <a:prstGeom prst="rect">
            <a:avLst/>
          </a:prstGeom>
          <a:noFill/>
          <a:ln w="9525">
            <a:noFill/>
            <a:miter lim="800000"/>
            <a:headEnd/>
            <a:tailEnd/>
          </a:ln>
        </p:spPr>
        <p:txBody>
          <a:bodyPr wrap="none">
            <a:spAutoFit/>
          </a:bodyPr>
          <a:lstStyle/>
          <a:p>
            <a:pPr algn="ctr"/>
            <a:r>
              <a:rPr lang="en-US" i="1">
                <a:solidFill>
                  <a:schemeClr val="accent1"/>
                </a:solidFill>
              </a:rPr>
              <a:t>Mini</a:t>
            </a:r>
          </a:p>
          <a:p>
            <a:pPr algn="ctr"/>
            <a:r>
              <a:rPr lang="en-US">
                <a:solidFill>
                  <a:schemeClr val="accent1"/>
                </a:solidFill>
              </a:rPr>
              <a:t>Computing</a:t>
            </a:r>
          </a:p>
          <a:p>
            <a:pPr algn="ctr"/>
            <a:r>
              <a:rPr lang="en-US">
                <a:solidFill>
                  <a:schemeClr val="accent1"/>
                </a:solidFill>
              </a:rPr>
              <a:t>1960s</a:t>
            </a:r>
          </a:p>
        </p:txBody>
      </p:sp>
      <p:sp>
        <p:nvSpPr>
          <p:cNvPr id="781325" name="AutoShape 6"/>
          <p:cNvSpPr>
            <a:spLocks noChangeArrowheads="1"/>
          </p:cNvSpPr>
          <p:nvPr/>
        </p:nvSpPr>
        <p:spPr bwMode="auto">
          <a:xfrm>
            <a:off x="38100" y="1971675"/>
            <a:ext cx="2057400" cy="4191000"/>
          </a:xfrm>
          <a:prstGeom prst="chevron">
            <a:avLst>
              <a:gd name="adj" fmla="val 16194"/>
            </a:avLst>
          </a:prstGeom>
          <a:noFill/>
          <a:ln w="12700">
            <a:solidFill>
              <a:schemeClr val="tx1"/>
            </a:solidFill>
            <a:miter lim="800000"/>
            <a:headEnd/>
            <a:tailEnd/>
          </a:ln>
        </p:spPr>
        <p:txBody>
          <a:bodyPr wrap="none" anchor="ctr"/>
          <a:lstStyle/>
          <a:p>
            <a:pPr algn="ctr"/>
            <a:endParaRPr lang="en-US"/>
          </a:p>
        </p:txBody>
      </p:sp>
      <p:sp>
        <p:nvSpPr>
          <p:cNvPr id="781326" name="Text Box 27"/>
          <p:cNvSpPr txBox="1">
            <a:spLocks noChangeArrowheads="1"/>
          </p:cNvSpPr>
          <p:nvPr/>
        </p:nvSpPr>
        <p:spPr bwMode="auto">
          <a:xfrm>
            <a:off x="457200" y="2182813"/>
            <a:ext cx="992188" cy="338137"/>
          </a:xfrm>
          <a:prstGeom prst="rect">
            <a:avLst/>
          </a:prstGeom>
          <a:noFill/>
          <a:ln w="9525">
            <a:noFill/>
            <a:miter lim="800000"/>
            <a:headEnd/>
            <a:tailEnd/>
          </a:ln>
        </p:spPr>
        <p:txBody>
          <a:bodyPr wrap="none">
            <a:spAutoFit/>
          </a:bodyPr>
          <a:lstStyle/>
          <a:p>
            <a:r>
              <a:rPr lang="en-US" sz="1600">
                <a:solidFill>
                  <a:srgbClr val="00FF00"/>
                </a:solidFill>
              </a:rPr>
              <a:t>Winners</a:t>
            </a:r>
          </a:p>
        </p:txBody>
      </p:sp>
      <p:sp>
        <p:nvSpPr>
          <p:cNvPr id="781327" name="Text Box 30"/>
          <p:cNvSpPr txBox="1">
            <a:spLocks noChangeArrowheads="1"/>
          </p:cNvSpPr>
          <p:nvPr/>
        </p:nvSpPr>
        <p:spPr bwMode="auto">
          <a:xfrm>
            <a:off x="2209800" y="2190750"/>
            <a:ext cx="992188" cy="338138"/>
          </a:xfrm>
          <a:prstGeom prst="rect">
            <a:avLst/>
          </a:prstGeom>
          <a:noFill/>
          <a:ln w="9525">
            <a:noFill/>
            <a:miter lim="800000"/>
            <a:headEnd/>
            <a:tailEnd/>
          </a:ln>
        </p:spPr>
        <p:txBody>
          <a:bodyPr wrap="none">
            <a:spAutoFit/>
          </a:bodyPr>
          <a:lstStyle/>
          <a:p>
            <a:r>
              <a:rPr lang="en-US" sz="1600">
                <a:solidFill>
                  <a:srgbClr val="00FF00"/>
                </a:solidFill>
              </a:rPr>
              <a:t>Winners</a:t>
            </a:r>
          </a:p>
        </p:txBody>
      </p:sp>
      <p:sp>
        <p:nvSpPr>
          <p:cNvPr id="781328" name="Text Box 31"/>
          <p:cNvSpPr txBox="1">
            <a:spLocks noChangeArrowheads="1"/>
          </p:cNvSpPr>
          <p:nvPr/>
        </p:nvSpPr>
        <p:spPr bwMode="auto">
          <a:xfrm>
            <a:off x="4038600" y="2181225"/>
            <a:ext cx="992188" cy="338138"/>
          </a:xfrm>
          <a:prstGeom prst="rect">
            <a:avLst/>
          </a:prstGeom>
          <a:noFill/>
          <a:ln w="9525">
            <a:noFill/>
            <a:miter lim="800000"/>
            <a:headEnd/>
            <a:tailEnd/>
          </a:ln>
        </p:spPr>
        <p:txBody>
          <a:bodyPr wrap="none">
            <a:spAutoFit/>
          </a:bodyPr>
          <a:lstStyle/>
          <a:p>
            <a:r>
              <a:rPr lang="en-US" sz="1600">
                <a:solidFill>
                  <a:srgbClr val="00FF00"/>
                </a:solidFill>
              </a:rPr>
              <a:t>Winners</a:t>
            </a:r>
            <a:endParaRPr lang="en-US" sz="1200">
              <a:solidFill>
                <a:schemeClr val="tx1"/>
              </a:solidFill>
            </a:endParaRPr>
          </a:p>
        </p:txBody>
      </p:sp>
      <p:sp>
        <p:nvSpPr>
          <p:cNvPr id="781329" name="Text Box 32"/>
          <p:cNvSpPr txBox="1">
            <a:spLocks noChangeArrowheads="1"/>
          </p:cNvSpPr>
          <p:nvPr/>
        </p:nvSpPr>
        <p:spPr bwMode="auto">
          <a:xfrm>
            <a:off x="5867400" y="2181225"/>
            <a:ext cx="992188" cy="338138"/>
          </a:xfrm>
          <a:prstGeom prst="rect">
            <a:avLst/>
          </a:prstGeom>
          <a:noFill/>
          <a:ln w="9525">
            <a:noFill/>
            <a:miter lim="800000"/>
            <a:headEnd/>
            <a:tailEnd/>
          </a:ln>
        </p:spPr>
        <p:txBody>
          <a:bodyPr wrap="none">
            <a:spAutoFit/>
          </a:bodyPr>
          <a:lstStyle/>
          <a:p>
            <a:r>
              <a:rPr lang="en-US" sz="1600">
                <a:solidFill>
                  <a:srgbClr val="00FF00"/>
                </a:solidFill>
              </a:rPr>
              <a:t>Winners</a:t>
            </a:r>
          </a:p>
        </p:txBody>
      </p:sp>
      <p:sp>
        <p:nvSpPr>
          <p:cNvPr id="781330" name="Text Box 8"/>
          <p:cNvSpPr txBox="1">
            <a:spLocks noChangeArrowheads="1"/>
          </p:cNvSpPr>
          <p:nvPr/>
        </p:nvSpPr>
        <p:spPr bwMode="auto">
          <a:xfrm>
            <a:off x="2133600" y="6324600"/>
            <a:ext cx="6553200" cy="228600"/>
          </a:xfrm>
          <a:prstGeom prst="rect">
            <a:avLst/>
          </a:prstGeom>
          <a:noFill/>
          <a:ln w="9525" algn="ctr">
            <a:noFill/>
            <a:miter lim="800000"/>
            <a:headEnd/>
            <a:tailEnd/>
          </a:ln>
        </p:spPr>
        <p:txBody>
          <a:bodyPr/>
          <a:lstStyle/>
          <a:p>
            <a:pPr algn="r"/>
            <a:r>
              <a:rPr lang="en-US" sz="900" b="0" i="1">
                <a:solidFill>
                  <a:schemeClr val="tx1"/>
                </a:solidFill>
              </a:rPr>
              <a:t>Note: Winners from 1950s to 1980s based on Fortune 500 rankings (revenue-based), desktop Internet winners based on wealth created from 1995 to respective peak market capitalizations. Source: Factset, Fortune, Morgan Stanley Research.</a:t>
            </a:r>
          </a:p>
        </p:txBody>
      </p:sp>
      <p:sp>
        <p:nvSpPr>
          <p:cNvPr id="781331" name="Text Box 31"/>
          <p:cNvSpPr txBox="1">
            <a:spLocks noChangeArrowheads="1"/>
          </p:cNvSpPr>
          <p:nvPr/>
        </p:nvSpPr>
        <p:spPr bwMode="auto">
          <a:xfrm>
            <a:off x="4114800" y="2438400"/>
            <a:ext cx="912813" cy="1917700"/>
          </a:xfrm>
          <a:prstGeom prst="rect">
            <a:avLst/>
          </a:prstGeom>
          <a:noFill/>
          <a:ln w="9525">
            <a:noFill/>
            <a:miter lim="800000"/>
            <a:headEnd/>
            <a:tailEnd/>
          </a:ln>
        </p:spPr>
        <p:txBody>
          <a:bodyPr wrap="none">
            <a:spAutoFit/>
          </a:bodyPr>
          <a:lstStyle/>
          <a:p>
            <a:r>
              <a:rPr lang="en-US" sz="1200">
                <a:solidFill>
                  <a:schemeClr val="tx1"/>
                </a:solidFill>
              </a:rPr>
              <a:t>Microsoft </a:t>
            </a:r>
          </a:p>
          <a:p>
            <a:r>
              <a:rPr lang="en-US" sz="1200">
                <a:solidFill>
                  <a:schemeClr val="tx1"/>
                </a:solidFill>
              </a:rPr>
              <a:t>Cisco </a:t>
            </a:r>
          </a:p>
          <a:p>
            <a:r>
              <a:rPr lang="en-US" sz="1200">
                <a:solidFill>
                  <a:schemeClr val="tx1"/>
                </a:solidFill>
              </a:rPr>
              <a:t>Intel </a:t>
            </a:r>
          </a:p>
          <a:p>
            <a:r>
              <a:rPr lang="en-US" sz="1200">
                <a:solidFill>
                  <a:schemeClr val="tx1"/>
                </a:solidFill>
              </a:rPr>
              <a:t>Apple </a:t>
            </a:r>
          </a:p>
          <a:p>
            <a:r>
              <a:rPr lang="en-US" sz="1200">
                <a:solidFill>
                  <a:schemeClr val="tx1"/>
                </a:solidFill>
              </a:rPr>
              <a:t>IBM </a:t>
            </a:r>
          </a:p>
          <a:p>
            <a:r>
              <a:rPr lang="en-US" sz="1200">
                <a:solidFill>
                  <a:schemeClr val="tx1"/>
                </a:solidFill>
              </a:rPr>
              <a:t>Oracle </a:t>
            </a:r>
          </a:p>
          <a:p>
            <a:r>
              <a:rPr lang="en-US" sz="1200">
                <a:solidFill>
                  <a:schemeClr val="tx1"/>
                </a:solidFill>
              </a:rPr>
              <a:t>EMC</a:t>
            </a:r>
          </a:p>
          <a:p>
            <a:r>
              <a:rPr lang="en-US" sz="1200">
                <a:solidFill>
                  <a:schemeClr val="tx1"/>
                </a:solidFill>
              </a:rPr>
              <a:t>Dell </a:t>
            </a:r>
          </a:p>
          <a:p>
            <a:r>
              <a:rPr lang="en-US" sz="1200">
                <a:solidFill>
                  <a:schemeClr val="tx1"/>
                </a:solidFill>
              </a:rPr>
              <a:t>HP</a:t>
            </a:r>
          </a:p>
          <a:p>
            <a:r>
              <a:rPr lang="en-US" sz="1200">
                <a:solidFill>
                  <a:schemeClr val="tx1"/>
                </a:solidFill>
              </a:rPr>
              <a:t>Compaq</a:t>
            </a:r>
          </a:p>
        </p:txBody>
      </p:sp>
      <p:sp>
        <p:nvSpPr>
          <p:cNvPr id="781332" name="Text Box 31"/>
          <p:cNvSpPr txBox="1">
            <a:spLocks noChangeArrowheads="1"/>
          </p:cNvSpPr>
          <p:nvPr/>
        </p:nvSpPr>
        <p:spPr bwMode="auto">
          <a:xfrm>
            <a:off x="5943600" y="2438400"/>
            <a:ext cx="1184275" cy="1917700"/>
          </a:xfrm>
          <a:prstGeom prst="rect">
            <a:avLst/>
          </a:prstGeom>
          <a:noFill/>
          <a:ln w="9525">
            <a:noFill/>
            <a:miter lim="800000"/>
            <a:headEnd/>
            <a:tailEnd/>
          </a:ln>
        </p:spPr>
        <p:txBody>
          <a:bodyPr wrap="none">
            <a:spAutoFit/>
          </a:bodyPr>
          <a:lstStyle/>
          <a:p>
            <a:r>
              <a:rPr lang="en-US" sz="1200">
                <a:solidFill>
                  <a:schemeClr val="tx1"/>
                </a:solidFill>
              </a:rPr>
              <a:t>Google </a:t>
            </a:r>
          </a:p>
          <a:p>
            <a:r>
              <a:rPr lang="en-US" sz="1200">
                <a:solidFill>
                  <a:schemeClr val="tx1"/>
                </a:solidFill>
              </a:rPr>
              <a:t>AOL </a:t>
            </a:r>
          </a:p>
          <a:p>
            <a:r>
              <a:rPr lang="en-US" sz="1200">
                <a:solidFill>
                  <a:schemeClr val="tx1"/>
                </a:solidFill>
              </a:rPr>
              <a:t>eBay </a:t>
            </a:r>
          </a:p>
          <a:p>
            <a:r>
              <a:rPr lang="en-US" sz="1200">
                <a:solidFill>
                  <a:schemeClr val="tx1"/>
                </a:solidFill>
              </a:rPr>
              <a:t>Yahoo! </a:t>
            </a:r>
          </a:p>
          <a:p>
            <a:r>
              <a:rPr lang="en-US" sz="1200">
                <a:solidFill>
                  <a:schemeClr val="tx1"/>
                </a:solidFill>
              </a:rPr>
              <a:t>Yahoo! Japan</a:t>
            </a:r>
          </a:p>
          <a:p>
            <a:r>
              <a:rPr lang="en-US" sz="1200">
                <a:solidFill>
                  <a:schemeClr val="tx1"/>
                </a:solidFill>
              </a:rPr>
              <a:t>Amazon.com </a:t>
            </a:r>
          </a:p>
          <a:p>
            <a:r>
              <a:rPr lang="en-US" sz="1200">
                <a:solidFill>
                  <a:schemeClr val="tx1"/>
                </a:solidFill>
              </a:rPr>
              <a:t>Tencent </a:t>
            </a:r>
          </a:p>
          <a:p>
            <a:r>
              <a:rPr lang="en-US" sz="1200">
                <a:solidFill>
                  <a:schemeClr val="tx1"/>
                </a:solidFill>
              </a:rPr>
              <a:t>Alibaba </a:t>
            </a:r>
          </a:p>
          <a:p>
            <a:r>
              <a:rPr lang="en-US" sz="1200">
                <a:solidFill>
                  <a:schemeClr val="tx1"/>
                </a:solidFill>
              </a:rPr>
              <a:t>Baidu </a:t>
            </a:r>
          </a:p>
          <a:p>
            <a:r>
              <a:rPr lang="en-US" sz="1200">
                <a:solidFill>
                  <a:schemeClr val="tx1"/>
                </a:solidFill>
              </a:rPr>
              <a:t>Rakuten </a:t>
            </a:r>
          </a:p>
        </p:txBody>
      </p:sp>
      <p:sp>
        <p:nvSpPr>
          <p:cNvPr id="781333" name="Text Box 31"/>
          <p:cNvSpPr txBox="1">
            <a:spLocks noChangeArrowheads="1"/>
          </p:cNvSpPr>
          <p:nvPr/>
        </p:nvSpPr>
        <p:spPr bwMode="auto">
          <a:xfrm>
            <a:off x="2276475" y="2457450"/>
            <a:ext cx="1482725" cy="1370013"/>
          </a:xfrm>
          <a:prstGeom prst="rect">
            <a:avLst/>
          </a:prstGeom>
          <a:noFill/>
          <a:ln w="9525">
            <a:noFill/>
            <a:miter lim="800000"/>
            <a:headEnd/>
            <a:tailEnd/>
          </a:ln>
        </p:spPr>
        <p:txBody>
          <a:bodyPr wrap="none">
            <a:spAutoFit/>
          </a:bodyPr>
          <a:lstStyle/>
          <a:p>
            <a:r>
              <a:rPr lang="en-US" sz="1200">
                <a:solidFill>
                  <a:schemeClr val="tx1"/>
                </a:solidFill>
              </a:rPr>
              <a:t>Digital Equipment</a:t>
            </a:r>
          </a:p>
          <a:p>
            <a:r>
              <a:rPr lang="en-US" sz="1200">
                <a:solidFill>
                  <a:schemeClr val="tx1"/>
                </a:solidFill>
              </a:rPr>
              <a:t>Data General</a:t>
            </a:r>
          </a:p>
          <a:p>
            <a:r>
              <a:rPr lang="en-US" sz="1200">
                <a:solidFill>
                  <a:schemeClr val="tx1"/>
                </a:solidFill>
              </a:rPr>
              <a:t>HP</a:t>
            </a:r>
          </a:p>
          <a:p>
            <a:r>
              <a:rPr lang="en-US" sz="1200">
                <a:solidFill>
                  <a:schemeClr val="tx1"/>
                </a:solidFill>
              </a:rPr>
              <a:t>Honeywell</a:t>
            </a:r>
          </a:p>
          <a:p>
            <a:r>
              <a:rPr lang="en-US" sz="1200">
                <a:solidFill>
                  <a:schemeClr val="tx1"/>
                </a:solidFill>
              </a:rPr>
              <a:t>Prime</a:t>
            </a:r>
          </a:p>
          <a:p>
            <a:r>
              <a:rPr lang="en-US" sz="1200">
                <a:solidFill>
                  <a:schemeClr val="tx1"/>
                </a:solidFill>
              </a:rPr>
              <a:t>Computervision</a:t>
            </a:r>
          </a:p>
          <a:p>
            <a:r>
              <a:rPr lang="en-US" sz="1200">
                <a:solidFill>
                  <a:schemeClr val="tx1"/>
                </a:solidFill>
              </a:rPr>
              <a:t>Wang Labs</a:t>
            </a:r>
          </a:p>
        </p:txBody>
      </p:sp>
      <p:sp>
        <p:nvSpPr>
          <p:cNvPr id="781334" name="Text Box 31"/>
          <p:cNvSpPr txBox="1">
            <a:spLocks noChangeArrowheads="1"/>
          </p:cNvSpPr>
          <p:nvPr/>
        </p:nvSpPr>
        <p:spPr bwMode="auto">
          <a:xfrm>
            <a:off x="533400" y="2514600"/>
            <a:ext cx="1098550" cy="1187450"/>
          </a:xfrm>
          <a:prstGeom prst="rect">
            <a:avLst/>
          </a:prstGeom>
          <a:noFill/>
          <a:ln w="9525">
            <a:noFill/>
            <a:miter lim="800000"/>
            <a:headEnd/>
            <a:tailEnd/>
          </a:ln>
        </p:spPr>
        <p:txBody>
          <a:bodyPr wrap="none">
            <a:spAutoFit/>
          </a:bodyPr>
          <a:lstStyle/>
          <a:p>
            <a:r>
              <a:rPr lang="en-US" sz="1200">
                <a:solidFill>
                  <a:schemeClr val="tx1"/>
                </a:solidFill>
              </a:rPr>
              <a:t>IBM</a:t>
            </a:r>
          </a:p>
          <a:p>
            <a:r>
              <a:rPr lang="en-US" sz="1200">
                <a:solidFill>
                  <a:schemeClr val="tx1"/>
                </a:solidFill>
              </a:rPr>
              <a:t>NCR</a:t>
            </a:r>
          </a:p>
          <a:p>
            <a:r>
              <a:rPr lang="en-US" sz="1200">
                <a:solidFill>
                  <a:schemeClr val="tx1"/>
                </a:solidFill>
              </a:rPr>
              <a:t>Control Data</a:t>
            </a:r>
          </a:p>
          <a:p>
            <a:r>
              <a:rPr lang="en-US" sz="1200">
                <a:solidFill>
                  <a:schemeClr val="tx1"/>
                </a:solidFill>
              </a:rPr>
              <a:t>Sperry</a:t>
            </a:r>
          </a:p>
          <a:p>
            <a:r>
              <a:rPr lang="en-US" sz="1200">
                <a:solidFill>
                  <a:schemeClr val="tx1"/>
                </a:solidFill>
              </a:rPr>
              <a:t>Honeywell</a:t>
            </a:r>
          </a:p>
          <a:p>
            <a:r>
              <a:rPr lang="en-US" sz="1200">
                <a:solidFill>
                  <a:schemeClr val="tx1"/>
                </a:solidFill>
              </a:rPr>
              <a:t>Burroughs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Rectangle 2"/>
          <p:cNvSpPr>
            <a:spLocks noChangeArrowheads="1"/>
          </p:cNvSpPr>
          <p:nvPr/>
        </p:nvSpPr>
        <p:spPr bwMode="gray">
          <a:xfrm>
            <a:off x="0" y="23813"/>
            <a:ext cx="9144000" cy="823912"/>
          </a:xfrm>
          <a:prstGeom prst="rect">
            <a:avLst/>
          </a:prstGeom>
          <a:noFill/>
          <a:ln w="9525">
            <a:noFill/>
            <a:miter lim="800000"/>
            <a:headEnd/>
            <a:tailEnd/>
          </a:ln>
        </p:spPr>
        <p:txBody>
          <a:bodyPr anchor="b">
            <a:spAutoFit/>
          </a:bodyPr>
          <a:lstStyle/>
          <a:p>
            <a:pPr algn="ctr" eaLnBrk="0" hangingPunct="0"/>
            <a:r>
              <a:rPr lang="en-US" sz="2600" b="0">
                <a:solidFill>
                  <a:schemeClr val="accent1"/>
                </a:solidFill>
              </a:rPr>
              <a:t>Appendix</a:t>
            </a:r>
          </a:p>
          <a:p>
            <a:pPr algn="ctr" eaLnBrk="0" hangingPunct="0"/>
            <a:r>
              <a:rPr lang="en-US" sz="2200" b="0">
                <a:solidFill>
                  <a:schemeClr val="accent1"/>
                </a:solidFill>
              </a:rPr>
              <a:t>USA Income Statement, F2000 – F2009E</a:t>
            </a:r>
            <a:endParaRPr lang="en-US" sz="2200" b="0">
              <a:solidFill>
                <a:srgbClr val="FF0000"/>
              </a:solidFill>
            </a:endParaRPr>
          </a:p>
        </p:txBody>
      </p:sp>
      <p:sp>
        <p:nvSpPr>
          <p:cNvPr id="782338"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74D5E815-1653-483E-A765-3308B50662F9}" type="slidenum">
              <a:rPr lang="en-US" sz="1000" b="0">
                <a:solidFill>
                  <a:schemeClr val="tx1"/>
                </a:solidFill>
              </a:rPr>
              <a:pPr algn="r" defTabSz="1019175" eaLnBrk="0" hangingPunct="0"/>
              <a:t>63</a:t>
            </a:fld>
            <a:endParaRPr lang="en-US" sz="1000" b="0">
              <a:solidFill>
                <a:schemeClr val="tx1"/>
              </a:solidFill>
            </a:endParaRPr>
          </a:p>
        </p:txBody>
      </p:sp>
      <p:sp>
        <p:nvSpPr>
          <p:cNvPr id="782339" name="Text Box 8"/>
          <p:cNvSpPr txBox="1">
            <a:spLocks noChangeArrowheads="1"/>
          </p:cNvSpPr>
          <p:nvPr/>
        </p:nvSpPr>
        <p:spPr bwMode="auto">
          <a:xfrm>
            <a:off x="1914525" y="6048375"/>
            <a:ext cx="6858000" cy="279400"/>
          </a:xfrm>
          <a:prstGeom prst="rect">
            <a:avLst/>
          </a:prstGeom>
          <a:noFill/>
          <a:ln w="9525">
            <a:noFill/>
            <a:miter lim="800000"/>
            <a:headEnd/>
            <a:tailEnd/>
          </a:ln>
        </p:spPr>
        <p:txBody>
          <a:bodyPr/>
          <a:lstStyle/>
          <a:p>
            <a:pPr algn="r"/>
            <a:r>
              <a:rPr lang="en-US" sz="800" b="0" i="1">
                <a:solidFill>
                  <a:schemeClr val="tx1"/>
                </a:solidFill>
              </a:rPr>
              <a:t>Note: US federal government fiscal year ends in September. Non-defense discretionary spending in 2009 includes “one-time” items such as $549B TARP funds (excl. $70B returned, incl. $100B to Public-Private Partnership Fund; $85B to automakers; $70B to AIG; $50B to Citigroup; $45B to BofA; $79B to other financial firms; $55B TALF; $50B to homeowners), payment of $96B to Fannie Mae / Freddie Mac, and ARRA (American Recovery and Reinvestment Act) related spending of ~$120B. Entitlement / mandatory expense include social security, Medicare, Medicaid, and income security (unemployment / food / housing / retirement benefits). Source: Department of the Treasury, Office of Management and Budget, and Congressional Budget Office.</a:t>
            </a:r>
          </a:p>
        </p:txBody>
      </p:sp>
      <p:pic>
        <p:nvPicPr>
          <p:cNvPr id="782340" name="Picture 5"/>
          <p:cNvPicPr>
            <a:picLocks noChangeAspect="1" noChangeArrowheads="1"/>
          </p:cNvPicPr>
          <p:nvPr/>
        </p:nvPicPr>
        <p:blipFill>
          <a:blip r:embed="rId2"/>
          <a:srcRect/>
          <a:stretch>
            <a:fillRect/>
          </a:stretch>
        </p:blipFill>
        <p:spPr bwMode="auto">
          <a:xfrm>
            <a:off x="152400" y="952500"/>
            <a:ext cx="8839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1FA83D7E-43F3-4026-B0FF-20E10C8AF02F}" type="slidenum">
              <a:rPr lang="en-US" sz="1000" b="0">
                <a:solidFill>
                  <a:schemeClr val="tx1"/>
                </a:solidFill>
              </a:rPr>
              <a:pPr algn="r" defTabSz="1019175" eaLnBrk="0" hangingPunct="0"/>
              <a:t>64</a:t>
            </a:fld>
            <a:endParaRPr lang="en-US" sz="1000" b="0">
              <a:solidFill>
                <a:schemeClr val="tx1"/>
              </a:solidFill>
            </a:endParaRPr>
          </a:p>
        </p:txBody>
      </p:sp>
      <p:sp>
        <p:nvSpPr>
          <p:cNvPr id="783362" name="Rectangle 3"/>
          <p:cNvSpPr>
            <a:spLocks noChangeArrowheads="1"/>
          </p:cNvSpPr>
          <p:nvPr/>
        </p:nvSpPr>
        <p:spPr bwMode="auto">
          <a:xfrm>
            <a:off x="0" y="990600"/>
            <a:ext cx="9144000" cy="5438775"/>
          </a:xfrm>
          <a:prstGeom prst="rect">
            <a:avLst/>
          </a:prstGeom>
          <a:noFill/>
          <a:ln w="9525">
            <a:noFill/>
            <a:miter lim="800000"/>
            <a:headEnd/>
            <a:tailEnd/>
          </a:ln>
        </p:spPr>
        <p:txBody>
          <a:bodyPr lIns="182880">
            <a:spAutoFit/>
          </a:bodyPr>
          <a:lstStyle/>
          <a:p>
            <a:pPr eaLnBrk="0" hangingPunct="0">
              <a:buClr>
                <a:schemeClr val="tx1"/>
              </a:buClr>
              <a:buFont typeface="Symbol" pitchFamily="18" charset="2"/>
              <a:buNone/>
            </a:pPr>
            <a:r>
              <a:rPr lang="en-US" sz="800" b="0">
                <a:solidFill>
                  <a:schemeClr val="tx1"/>
                </a:solidFill>
                <a:ea typeface="MS Mincho" pitchFamily="49" charset="-128"/>
              </a:rPr>
              <a:t>The information and opinions in Morgan Stanley Research were prepared by Morgan Stanley &amp; Co. Incorporated, and/or Morgan Stanley C.T.V.M. S.A. and their affiliates (collectively, "Morgan Stanley").</a:t>
            </a:r>
          </a:p>
          <a:p>
            <a:pPr eaLnBrk="0" hangingPunct="0">
              <a:buClr>
                <a:schemeClr val="tx1"/>
              </a:buClr>
              <a:buFont typeface="Symbol" pitchFamily="18" charset="2"/>
              <a:buNone/>
            </a:pPr>
            <a:r>
              <a:rPr lang="en-US" sz="800" b="0">
                <a:solidFill>
                  <a:schemeClr val="tx1"/>
                </a:solidFill>
                <a:ea typeface="MS Mincho" pitchFamily="49" charset="-128"/>
              </a:rPr>
              <a:t>For important disclosures, stock price charts and equity rating histories regarding companies that are the subject of this report, please see the Morgan Stanley Research Disclosure Website at www.morganstanley.com/researchdisclosures, or contact your investment representative or Morgan Stanley Research at 1585 Broadway, (Attention: Research Management), New York, NY, 10036 USA.</a:t>
            </a:r>
          </a:p>
          <a:p>
            <a:pPr eaLnBrk="0" hangingPunct="0">
              <a:buClr>
                <a:schemeClr val="tx1"/>
              </a:buClr>
              <a:buFont typeface="Symbol" pitchFamily="18" charset="2"/>
              <a:buNone/>
            </a:pPr>
            <a:r>
              <a:rPr lang="en-US" sz="1000">
                <a:solidFill>
                  <a:schemeClr val="tx1"/>
                </a:solidFill>
                <a:ea typeface="MS Gothic" pitchFamily="49" charset="-128"/>
              </a:rPr>
              <a:t>  Analyst Certification</a:t>
            </a:r>
          </a:p>
          <a:p>
            <a:pPr eaLnBrk="0" hangingPunct="0">
              <a:buClr>
                <a:schemeClr val="tx1"/>
              </a:buClr>
              <a:buFont typeface="Symbol" pitchFamily="18" charset="2"/>
              <a:buNone/>
            </a:pPr>
            <a:r>
              <a:rPr lang="en-US" sz="800" b="0">
                <a:solidFill>
                  <a:schemeClr val="tx1"/>
                </a:solidFill>
                <a:ea typeface="MS Mincho" pitchFamily="49" charset="-128"/>
              </a:rPr>
              <a:t>The following analysts hereby certify that their views about the companies and their securities discussed in this report are accurately expressed and that they have not received and will not receive direct or indirect compensation in exchange for expressing specific recommendations or views in this report: Mary Meeker.</a:t>
            </a:r>
          </a:p>
          <a:p>
            <a:pPr eaLnBrk="0" hangingPunct="0">
              <a:buClr>
                <a:schemeClr val="tx1"/>
              </a:buClr>
              <a:buFont typeface="Symbol" pitchFamily="18" charset="2"/>
              <a:buNone/>
            </a:pPr>
            <a:r>
              <a:rPr lang="en-US" sz="800" b="0">
                <a:solidFill>
                  <a:schemeClr val="tx1"/>
                </a:solidFill>
                <a:ea typeface="MS Mincho" pitchFamily="49" charset="-128"/>
              </a:rPr>
              <a:t>Unless otherwise stated, the individuals listed on the cover page of this report are research analysts.</a:t>
            </a:r>
          </a:p>
          <a:p>
            <a:pPr eaLnBrk="0" hangingPunct="0">
              <a:buClr>
                <a:schemeClr val="tx1"/>
              </a:buClr>
              <a:buFont typeface="Symbol" pitchFamily="18" charset="2"/>
              <a:buNone/>
            </a:pPr>
            <a:r>
              <a:rPr lang="en-US" sz="1000">
                <a:solidFill>
                  <a:schemeClr val="tx1"/>
                </a:solidFill>
                <a:ea typeface="MS Gothic" pitchFamily="49" charset="-128"/>
              </a:rPr>
              <a:t>  Global Research Conflict Management Policy</a:t>
            </a:r>
          </a:p>
          <a:p>
            <a:pPr eaLnBrk="0" hangingPunct="0">
              <a:buClr>
                <a:schemeClr val="tx1"/>
              </a:buClr>
              <a:buFont typeface="Symbol" pitchFamily="18" charset="2"/>
              <a:buNone/>
            </a:pPr>
            <a:r>
              <a:rPr lang="en-US" sz="800" b="0">
                <a:solidFill>
                  <a:schemeClr val="tx1"/>
                </a:solidFill>
                <a:ea typeface="MS Mincho" pitchFamily="49" charset="-128"/>
              </a:rPr>
              <a:t>Morgan Stanley Research has been published in accordance with our conflict management policy, which is available at www.morganstanley.com/institutional/research/conflictpolicies.</a:t>
            </a:r>
          </a:p>
          <a:p>
            <a:pPr eaLnBrk="0" hangingPunct="0">
              <a:buClr>
                <a:schemeClr val="tx1"/>
              </a:buClr>
              <a:buFont typeface="Symbol" pitchFamily="18" charset="2"/>
              <a:buNone/>
            </a:pPr>
            <a:r>
              <a:rPr lang="en-US" sz="1000">
                <a:solidFill>
                  <a:schemeClr val="tx1"/>
                </a:solidFill>
                <a:ea typeface="MS Gothic" pitchFamily="49" charset="-128"/>
              </a:rPr>
              <a:t>  Important US Regulatory Disclosures on Subject Companies</a:t>
            </a:r>
          </a:p>
          <a:p>
            <a:pPr eaLnBrk="0" hangingPunct="0">
              <a:buClr>
                <a:schemeClr val="tx1"/>
              </a:buClr>
              <a:buFont typeface="Symbol" pitchFamily="18" charset="2"/>
              <a:buNone/>
            </a:pPr>
            <a:r>
              <a:rPr lang="en-US" sz="800" b="0">
                <a:solidFill>
                  <a:schemeClr val="tx1"/>
                </a:solidFill>
                <a:ea typeface="MS Mincho" pitchFamily="49" charset="-128"/>
              </a:rPr>
              <a:t>The following analyst or strategist (or a household member) owns securities (or related derivatives) in a company that he or she covers or recommends in Morgan Stanley Research: Mary Meeker - Amazon.com (common or preferred stock), eBay (common or preferred stock), Yahoo! (common or preferred stock). Morgan Stanley policy prohibits research analysts, strategists and research associates from investing in securities in their sub industry as defined by the Global Industry Classification Standard ("GICS," which was developed by and is the exclusive property of MSCI and S&amp;P).  Analysts may nevertheless own such securities to the extent acquired under a prior policy or in a merger, fund distribution or other involuntary acquisition.</a:t>
            </a:r>
          </a:p>
          <a:p>
            <a:pPr eaLnBrk="0" hangingPunct="0">
              <a:buClr>
                <a:schemeClr val="tx1"/>
              </a:buClr>
              <a:buFont typeface="Symbol" pitchFamily="18" charset="2"/>
              <a:buNone/>
            </a:pPr>
            <a:r>
              <a:rPr lang="en-US" sz="800" b="0">
                <a:solidFill>
                  <a:schemeClr val="tx1"/>
                </a:solidFill>
                <a:ea typeface="MS Mincho" pitchFamily="49" charset="-128"/>
              </a:rPr>
              <a:t>As of September 30, 2009, Morgan Stanley beneficially owned 1% or more of a class of common equity securities of the following companies covered in Morgan Stanley Research: Amazon.com, Blue Nile Inc, eBay, Google, GSI COMMERCE, Mercadolibre Inc., Netflix Inc, OpenTable Inc., Vistaprint N.V..</a:t>
            </a:r>
          </a:p>
          <a:p>
            <a:pPr eaLnBrk="0" hangingPunct="0">
              <a:buClr>
                <a:schemeClr val="tx1"/>
              </a:buClr>
              <a:buFont typeface="Symbol" pitchFamily="18" charset="2"/>
              <a:buNone/>
            </a:pPr>
            <a:r>
              <a:rPr lang="en-US" sz="800" b="0">
                <a:solidFill>
                  <a:schemeClr val="tx1"/>
                </a:solidFill>
                <a:ea typeface="MS Mincho" pitchFamily="49" charset="-128"/>
              </a:rPr>
              <a:t>As of September 30, 2009, Morgan Stanley held a net long or short position of US$1 million or more of the debt securities of the following issuers covered in Morgan Stanley Research (including where guarantor of the securities): eBay, GSI COMMERCE, Yahoo!.</a:t>
            </a:r>
          </a:p>
          <a:p>
            <a:pPr eaLnBrk="0" hangingPunct="0">
              <a:buClr>
                <a:schemeClr val="tx1"/>
              </a:buClr>
              <a:buFont typeface="Symbol" pitchFamily="18" charset="2"/>
              <a:buNone/>
            </a:pPr>
            <a:r>
              <a:rPr lang="en-US" sz="800" b="0">
                <a:solidFill>
                  <a:schemeClr val="tx1"/>
                </a:solidFill>
                <a:ea typeface="MS Mincho" pitchFamily="49" charset="-128"/>
              </a:rPr>
              <a:t>Within the last 12 months, Morgan Stanley managed or co-managed a public offering (or 144A offering) of securities of GSI COMMERCE.</a:t>
            </a:r>
          </a:p>
          <a:p>
            <a:pPr eaLnBrk="0" hangingPunct="0">
              <a:buClr>
                <a:schemeClr val="tx1"/>
              </a:buClr>
              <a:buFont typeface="Symbol" pitchFamily="18" charset="2"/>
              <a:buNone/>
            </a:pPr>
            <a:r>
              <a:rPr lang="en-US" sz="800" b="0">
                <a:solidFill>
                  <a:schemeClr val="tx1"/>
                </a:solidFill>
                <a:ea typeface="MS Mincho" pitchFamily="49" charset="-128"/>
              </a:rPr>
              <a:t>Within the last 12 months, Morgan Stanley has received compensation for investment banking services from  Amazon.com, Dice Holdings, Inc., eBay, Google, GSI COMMERCE, Netflix Inc.</a:t>
            </a:r>
          </a:p>
          <a:p>
            <a:pPr eaLnBrk="0" hangingPunct="0">
              <a:buClr>
                <a:schemeClr val="tx1"/>
              </a:buClr>
              <a:buFont typeface="Symbol" pitchFamily="18" charset="2"/>
              <a:buNone/>
            </a:pPr>
            <a:r>
              <a:rPr lang="en-US" sz="800" b="0">
                <a:solidFill>
                  <a:schemeClr val="tx1"/>
                </a:solidFill>
                <a:ea typeface="MS Mincho" pitchFamily="49" charset="-128"/>
              </a:rPr>
              <a:t>In the next 3 months, Morgan Stanley expects to receive or intends to seek compensation for investment banking services from Amazon.com, Blue Nile Inc, Dice Holdings, Inc., Digital River Inc, eBay, Google, GSI COMMERCE, Mercadolibre Inc., Netflix Inc, OpenTable Inc., TechTarget, Inc., Vistaprint N.V., WebMD Health Corp., Yahoo!.</a:t>
            </a:r>
          </a:p>
          <a:p>
            <a:pPr eaLnBrk="0" hangingPunct="0">
              <a:buClr>
                <a:schemeClr val="tx1"/>
              </a:buClr>
              <a:buFont typeface="Symbol" pitchFamily="18" charset="2"/>
              <a:buNone/>
            </a:pPr>
            <a:r>
              <a:rPr lang="en-US" sz="800" b="0">
                <a:solidFill>
                  <a:schemeClr val="tx1"/>
                </a:solidFill>
                <a:ea typeface="MS Mincho" pitchFamily="49" charset="-128"/>
              </a:rPr>
              <a:t>Within the last 12 months, Morgan Stanley &amp; Co. Incorporated has received compensation for products and services other than investment banking services from Amazon.com, eBay, Google.</a:t>
            </a:r>
          </a:p>
          <a:p>
            <a:pPr eaLnBrk="0" hangingPunct="0">
              <a:buClr>
                <a:schemeClr val="tx1"/>
              </a:buClr>
              <a:buFont typeface="Symbol" pitchFamily="18" charset="2"/>
              <a:buNone/>
            </a:pPr>
            <a:r>
              <a:rPr lang="en-US" sz="800" b="0">
                <a:solidFill>
                  <a:schemeClr val="tx1"/>
                </a:solidFill>
                <a:ea typeface="MS Mincho" pitchFamily="49" charset="-128"/>
              </a:rPr>
              <a:t>Within the last 12 months, Morgan Stanley has provided or is providing investment banking services to, or has an investment banking client relationship with, the following company: Amazon.com, Blue Nile Inc, Dice Holdings, Inc., Digital River Inc, eBay, Google, GSI COMMERCE, Mercadolibre Inc., Netflix Inc, OpenTable Inc., TechTarget, Inc., Vistaprint N.V., WebMD Health Corp., Yahoo!.</a:t>
            </a:r>
          </a:p>
          <a:p>
            <a:pPr eaLnBrk="0" hangingPunct="0">
              <a:buClr>
                <a:schemeClr val="tx1"/>
              </a:buClr>
              <a:buFont typeface="Symbol" pitchFamily="18" charset="2"/>
              <a:buNone/>
            </a:pPr>
            <a:r>
              <a:rPr lang="en-US" sz="800" b="0">
                <a:solidFill>
                  <a:schemeClr val="tx1"/>
                </a:solidFill>
                <a:ea typeface="MS Mincho" pitchFamily="49" charset="-128"/>
              </a:rPr>
              <a:t>Within the last 12 months, Morgan Stanley has either provided or is providing non-investment banking, securities-related services to and/or in the past has entered into an agreement to provide services or has a client relationship with the following company: Amazon.com, eBay, Google, Netflix Inc, OpenTable Inc..</a:t>
            </a:r>
          </a:p>
          <a:p>
            <a:pPr eaLnBrk="0" hangingPunct="0">
              <a:buClr>
                <a:schemeClr val="tx1"/>
              </a:buClr>
              <a:buFont typeface="Symbol" pitchFamily="18" charset="2"/>
              <a:buNone/>
            </a:pPr>
            <a:r>
              <a:rPr lang="en-US" sz="800" b="0">
                <a:solidFill>
                  <a:schemeClr val="tx1"/>
                </a:solidFill>
                <a:ea typeface="MS Mincho" pitchFamily="49" charset="-128"/>
              </a:rPr>
              <a:t>An employee, director or consultant of Morgan Stanley is a director of Yahoo!.</a:t>
            </a:r>
          </a:p>
          <a:p>
            <a:pPr eaLnBrk="0" hangingPunct="0">
              <a:buClr>
                <a:schemeClr val="tx1"/>
              </a:buClr>
              <a:buFont typeface="Symbol" pitchFamily="18" charset="2"/>
              <a:buNone/>
            </a:pPr>
            <a:r>
              <a:rPr lang="en-US" sz="800" b="0">
                <a:solidFill>
                  <a:schemeClr val="tx1"/>
                </a:solidFill>
                <a:ea typeface="MS Mincho" pitchFamily="49" charset="-128"/>
              </a:rPr>
              <a:t>Morgan Stanley &amp; Co. Incorporated makes a market in the securities of Amazon.com, Blue Nile Inc, Dice Holdings, Inc., Digital River Inc, drugstore.com, eBay, Google, GSI COMMERCE, Mercadolibre Inc., Netflix Inc, Overstock.com Inc, Shutterfly Inc, TechTarget, Inc., Vistaprint N.V., WebMD Health Corp., Yahoo!.</a:t>
            </a:r>
          </a:p>
          <a:p>
            <a:pPr eaLnBrk="0" hangingPunct="0">
              <a:buClr>
                <a:schemeClr val="tx1"/>
              </a:buClr>
              <a:buFont typeface="Symbol" pitchFamily="18" charset="2"/>
              <a:buNone/>
            </a:pPr>
            <a:r>
              <a:rPr lang="en-US" sz="800" b="0">
                <a:solidFill>
                  <a:schemeClr val="tx1"/>
                </a:solidFill>
                <a:ea typeface="MS Mincho" pitchFamily="49" charset="-128"/>
              </a:rPr>
              <a:t>The equity research analysts or strategists principally responsible for the preparation of Morgan Stanley Research have received compensation based upon various factors, including quality of research, investor client feedback, stock picking, competitive factors, firm revenues and overall investment banking revenues.</a:t>
            </a:r>
          </a:p>
          <a:p>
            <a:pPr eaLnBrk="0" hangingPunct="0">
              <a:buClr>
                <a:schemeClr val="tx1"/>
              </a:buClr>
              <a:buFont typeface="Symbol" pitchFamily="18" charset="2"/>
              <a:buNone/>
            </a:pPr>
            <a:r>
              <a:rPr lang="en-US" sz="800" b="0">
                <a:solidFill>
                  <a:schemeClr val="tx1"/>
                </a:solidFill>
                <a:ea typeface="MS Mincho" pitchFamily="49" charset="-128"/>
              </a:rPr>
              <a:t>The fixed income research analysts or strategists principally responsible for the preparation of Morgan Stanley Research have received compensation based upon various factors, including quality, accuracy and value of research, firm profitability or revenues (which include fixed income trading and capital markets profitability or revenues), client feedback and competitive factors. Fixed Income Research analysts' or strategists' compensation is not linked to investment banking or capital markets transactions performed by Morgan Stanley or the profitability or revenues of particular trading desks.</a:t>
            </a:r>
          </a:p>
          <a:p>
            <a:pPr eaLnBrk="0" hangingPunct="0">
              <a:buClr>
                <a:schemeClr val="tx1"/>
              </a:buClr>
              <a:buFont typeface="Symbol" pitchFamily="18" charset="2"/>
              <a:buNone/>
            </a:pPr>
            <a:r>
              <a:rPr lang="en-US" sz="800" b="0">
                <a:solidFill>
                  <a:schemeClr val="tx1"/>
                </a:solidFill>
                <a:ea typeface="MS Mincho" pitchFamily="49" charset="-128"/>
              </a:rPr>
              <a:t>Morgan Stanley and its affiliates do business that relates to companies/instruments covered in Morgan Stanley Research, including market making, providing liquidity and specialized trading, risk arbitrage and other proprietary trading, fund management, commercial banking, extension of credit, investment services and investment banking. Morgan Stanley sells to and buys from customers the securities/instruments of companies covered in Morgan Stanley Research on a principal basis. Morgan Stanley may have a position in the debt of the Company or instruments discussed in this report.</a:t>
            </a:r>
          </a:p>
          <a:p>
            <a:pPr eaLnBrk="0" hangingPunct="0">
              <a:buClr>
                <a:schemeClr val="tx1"/>
              </a:buClr>
              <a:buFont typeface="Symbol" pitchFamily="18" charset="2"/>
              <a:buNone/>
            </a:pPr>
            <a:r>
              <a:rPr lang="en-US" sz="800" b="0">
                <a:solidFill>
                  <a:schemeClr val="tx1"/>
                </a:solidFill>
                <a:ea typeface="MS Mincho" pitchFamily="49" charset="-128"/>
              </a:rPr>
              <a:t>Certain disclosures listed above are also for compliance with applicable regulations in non-US jurisdictions.</a:t>
            </a:r>
          </a:p>
        </p:txBody>
      </p:sp>
      <p:sp>
        <p:nvSpPr>
          <p:cNvPr id="783363" name="Rectangle 3"/>
          <p:cNvSpPr>
            <a:spLocks noChangeArrowheads="1"/>
          </p:cNvSpPr>
          <p:nvPr/>
        </p:nvSpPr>
        <p:spPr bwMode="gray">
          <a:xfrm>
            <a:off x="0" y="101600"/>
            <a:ext cx="9140825" cy="757238"/>
          </a:xfrm>
          <a:prstGeom prst="rect">
            <a:avLst/>
          </a:prstGeom>
          <a:noFill/>
          <a:ln w="9525">
            <a:noFill/>
            <a:miter lim="800000"/>
            <a:headEnd/>
            <a:tailEnd/>
          </a:ln>
        </p:spPr>
        <p:txBody>
          <a:bodyPr anchor="ctr">
            <a:spAutoFit/>
          </a:bodyPr>
          <a:lstStyle/>
          <a:p>
            <a:pPr algn="ctr" eaLnBrk="0" hangingPunct="0">
              <a:lnSpc>
                <a:spcPct val="90000"/>
              </a:lnSpc>
            </a:pPr>
            <a:r>
              <a:rPr lang="en-US" sz="2600" b="0">
                <a:solidFill>
                  <a:schemeClr val="accent1"/>
                </a:solidFill>
              </a:rPr>
              <a:t>Disclosure Section –</a:t>
            </a:r>
            <a:br>
              <a:rPr lang="en-US" sz="2600" b="0">
                <a:solidFill>
                  <a:schemeClr val="accent1"/>
                </a:solidFill>
              </a:rPr>
            </a:br>
            <a:r>
              <a:rPr lang="en-US" sz="2200" b="0">
                <a:solidFill>
                  <a:schemeClr val="accent1"/>
                </a:solidFill>
              </a:rPr>
              <a:t>www.morganstanley.com/techresearch</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B2AB993-C58B-4663-A958-94143CE04E27}" type="slidenum">
              <a:rPr lang="en-US" sz="1000" b="0">
                <a:solidFill>
                  <a:schemeClr val="tx1"/>
                </a:solidFill>
              </a:rPr>
              <a:pPr algn="r" defTabSz="1019175" eaLnBrk="0" hangingPunct="0"/>
              <a:t>65</a:t>
            </a:fld>
            <a:endParaRPr lang="en-US" sz="1000" b="0">
              <a:solidFill>
                <a:schemeClr val="tx1"/>
              </a:solidFill>
            </a:endParaRPr>
          </a:p>
        </p:txBody>
      </p:sp>
      <p:sp>
        <p:nvSpPr>
          <p:cNvPr id="785410" name="Rectangle 2"/>
          <p:cNvSpPr>
            <a:spLocks noChangeArrowheads="1"/>
          </p:cNvSpPr>
          <p:nvPr/>
        </p:nvSpPr>
        <p:spPr bwMode="auto">
          <a:xfrm>
            <a:off x="0" y="1066800"/>
            <a:ext cx="9144000" cy="2014538"/>
          </a:xfrm>
          <a:prstGeom prst="rect">
            <a:avLst/>
          </a:prstGeom>
          <a:noFill/>
          <a:ln w="9525">
            <a:noFill/>
            <a:miter lim="800000"/>
            <a:headEnd/>
            <a:tailEnd/>
          </a:ln>
        </p:spPr>
        <p:txBody>
          <a:bodyPr lIns="182880">
            <a:spAutoFit/>
          </a:bodyPr>
          <a:lstStyle/>
          <a:p>
            <a:pPr eaLnBrk="0" hangingPunct="0">
              <a:buClr>
                <a:schemeClr val="tx1"/>
              </a:buClr>
              <a:buFont typeface="Symbol" pitchFamily="18" charset="2"/>
              <a:buNone/>
            </a:pPr>
            <a:r>
              <a:rPr lang="en-US" sz="1000">
                <a:solidFill>
                  <a:schemeClr val="tx1"/>
                </a:solidFill>
                <a:ea typeface="MS Gothic" pitchFamily="49" charset="-128"/>
              </a:rPr>
              <a:t>STOCK RATINGS</a:t>
            </a:r>
          </a:p>
          <a:p>
            <a:pPr eaLnBrk="0" hangingPunct="0">
              <a:buClr>
                <a:schemeClr val="tx1"/>
              </a:buClr>
              <a:buFont typeface="Symbol" pitchFamily="18" charset="2"/>
              <a:buNone/>
            </a:pPr>
            <a:endParaRPr lang="en-US" sz="1000">
              <a:solidFill>
                <a:schemeClr val="tx1"/>
              </a:solidFill>
              <a:ea typeface="MS Mincho" pitchFamily="49" charset="-128"/>
            </a:endParaRPr>
          </a:p>
          <a:p>
            <a:pPr eaLnBrk="0" hangingPunct="0">
              <a:buClr>
                <a:schemeClr val="tx1"/>
              </a:buClr>
              <a:buFont typeface="Symbol" pitchFamily="18" charset="2"/>
              <a:buNone/>
            </a:pPr>
            <a:r>
              <a:rPr lang="en-US" sz="800" b="0">
                <a:solidFill>
                  <a:schemeClr val="tx1"/>
                </a:solidFill>
                <a:ea typeface="MS Mincho" pitchFamily="49" charset="-128"/>
              </a:rPr>
              <a:t>Morgan Stanley uses a relative rating system using terms such as Overweight, Equal-weight, Not-Rated or Underweight (see definitions below). Morgan Stanley does not assign ratings of Buy, Hold or Sell to the stocks we cover. Overweight, Equal-weight, Not-Rated and Underweight are not the equivalent of buy, hold and sell.  Investors should carefully read the definitions of all ratings used in Morgan Stanley Research. In addition, since Morgan Stanley Research contains more complete information concerning the analyst's views, investors should carefully read Morgan Stanley Research, in its entirety, and not infer the contents from the rating alone.  In any case, ratings (or research) should not be used or relied upon as investment advice.  An investor's decision to buy or sell a stock should depend on individual circumstances (such as the investor's existing holdings) and other considerations.</a:t>
            </a:r>
          </a:p>
          <a:p>
            <a:pPr eaLnBrk="0" hangingPunct="0">
              <a:buClr>
                <a:schemeClr val="tx1"/>
              </a:buClr>
              <a:buFont typeface="Symbol" pitchFamily="18" charset="2"/>
              <a:buNone/>
            </a:pPr>
            <a:endParaRPr lang="en-US" sz="900" b="0">
              <a:solidFill>
                <a:schemeClr val="tx1"/>
              </a:solidFill>
              <a:ea typeface="MS Gothic" pitchFamily="49" charset="-128"/>
            </a:endParaRPr>
          </a:p>
          <a:p>
            <a:pPr eaLnBrk="0" hangingPunct="0">
              <a:buClr>
                <a:schemeClr val="tx1"/>
              </a:buClr>
              <a:buFont typeface="Symbol" pitchFamily="18" charset="2"/>
              <a:buNone/>
            </a:pPr>
            <a:r>
              <a:rPr lang="en-US" sz="1000">
                <a:solidFill>
                  <a:schemeClr val="tx1"/>
                </a:solidFill>
                <a:ea typeface="MS Gothic" pitchFamily="49" charset="-128"/>
              </a:rPr>
              <a:t>Global Stock Ratings Distribution</a:t>
            </a:r>
          </a:p>
          <a:p>
            <a:pPr eaLnBrk="0" hangingPunct="0">
              <a:buClr>
                <a:schemeClr val="tx1"/>
              </a:buClr>
              <a:buFont typeface="Symbol" pitchFamily="18" charset="2"/>
              <a:buNone/>
            </a:pPr>
            <a:r>
              <a:rPr lang="en-US" sz="700" i="1">
                <a:solidFill>
                  <a:schemeClr val="tx1"/>
                </a:solidFill>
                <a:ea typeface="MS Gothic" pitchFamily="49" charset="-128"/>
              </a:rPr>
              <a:t>(as of September 30, 2009)</a:t>
            </a:r>
            <a:endParaRPr lang="en-US" sz="800">
              <a:solidFill>
                <a:schemeClr val="tx1"/>
              </a:solidFill>
              <a:ea typeface="MS Mincho" pitchFamily="49" charset="-128"/>
            </a:endParaRPr>
          </a:p>
          <a:p>
            <a:pPr eaLnBrk="0" hangingPunct="0">
              <a:buClr>
                <a:schemeClr val="tx1"/>
              </a:buClr>
              <a:buFont typeface="Symbol" pitchFamily="18" charset="2"/>
              <a:buNone/>
            </a:pPr>
            <a:endParaRPr lang="en-US" sz="800" b="0">
              <a:solidFill>
                <a:schemeClr val="tx1"/>
              </a:solidFill>
              <a:ea typeface="MS Gothic" pitchFamily="49" charset="-128"/>
            </a:endParaRPr>
          </a:p>
          <a:p>
            <a:pPr eaLnBrk="0" hangingPunct="0">
              <a:buClr>
                <a:schemeClr val="tx1"/>
              </a:buClr>
              <a:buFont typeface="Symbol" pitchFamily="18" charset="2"/>
              <a:buNone/>
            </a:pPr>
            <a:r>
              <a:rPr lang="en-US" sz="800" b="0">
                <a:solidFill>
                  <a:schemeClr val="tx1"/>
                </a:solidFill>
                <a:ea typeface="MS Gothic" pitchFamily="49" charset="-128"/>
              </a:rPr>
              <a:t>For disclosure purposes only (in accordance with NASD and NYSE requirements), we include the category headings of Buy, Hold, and Sell alongside our ratings of Overweight, Equal-weight, Not-Rated and Underweight. Morgan Stanley does not assign ratings of Buy, Hold or Sell to the stocks we cover. Overweight, Equal-weight, Not-Rated and Underweight are not the equivalent of buy, hold, and sell but represent recommended relative weightings (see definitions below). To satisfy regulatory requirements, we correspond Overweight, our most positive stock rating, with a buy recommendation; we correspond Equal-weight and Not-Rated to hold and Underweight to sell recommendations, respectively.</a:t>
            </a:r>
          </a:p>
        </p:txBody>
      </p:sp>
      <p:sp>
        <p:nvSpPr>
          <p:cNvPr id="785411" name="Rectangle 3"/>
          <p:cNvSpPr>
            <a:spLocks noGrp="1" noChangeArrowheads="1"/>
          </p:cNvSpPr>
          <p:nvPr>
            <p:ph type="title" idx="4294967295"/>
          </p:nvPr>
        </p:nvSpPr>
        <p:spPr>
          <a:xfrm>
            <a:off x="3175" y="304800"/>
            <a:ext cx="9140825" cy="685800"/>
          </a:xfrm>
        </p:spPr>
        <p:txBody>
          <a:bodyPr anchor="ctr"/>
          <a:lstStyle/>
          <a:p>
            <a:pPr algn="ctr"/>
            <a:r>
              <a:rPr lang="en-US" smtClean="0">
                <a:solidFill>
                  <a:schemeClr val="accent1"/>
                </a:solidFill>
              </a:rPr>
              <a:t>Disclosure Section –</a:t>
            </a:r>
            <a:br>
              <a:rPr lang="en-US" smtClean="0">
                <a:solidFill>
                  <a:schemeClr val="accent1"/>
                </a:solidFill>
              </a:rPr>
            </a:br>
            <a:r>
              <a:rPr lang="en-US" sz="2200" smtClean="0">
                <a:solidFill>
                  <a:schemeClr val="accent1"/>
                </a:solidFill>
              </a:rPr>
              <a:t>www.morganstanley.com/techresearch</a:t>
            </a:r>
            <a:br>
              <a:rPr lang="en-US" sz="2200" smtClean="0">
                <a:solidFill>
                  <a:schemeClr val="accent1"/>
                </a:solidFill>
              </a:rPr>
            </a:br>
            <a:endParaRPr lang="en-US" sz="2200" smtClean="0">
              <a:solidFill>
                <a:schemeClr val="accent1"/>
              </a:solidFill>
            </a:endParaRPr>
          </a:p>
        </p:txBody>
      </p:sp>
      <p:graphicFrame>
        <p:nvGraphicFramePr>
          <p:cNvPr id="795653" name="Group 5"/>
          <p:cNvGraphicFramePr>
            <a:graphicFrameLocks noGrp="1"/>
          </p:cNvGraphicFramePr>
          <p:nvPr>
            <p:ph idx="4294967295"/>
          </p:nvPr>
        </p:nvGraphicFramePr>
        <p:xfrm>
          <a:off x="228600" y="3200400"/>
          <a:ext cx="8358188" cy="2171700"/>
        </p:xfrm>
        <a:graphic>
          <a:graphicData uri="http://schemas.openxmlformats.org/drawingml/2006/table">
            <a:tbl>
              <a:tblPr/>
              <a:tblGrid>
                <a:gridCol w="2387600"/>
                <a:gridCol w="1193800"/>
                <a:gridCol w="1195388"/>
                <a:gridCol w="1193800"/>
                <a:gridCol w="1193800"/>
                <a:gridCol w="1193800"/>
              </a:tblGrid>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 </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Coverage Universe</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Investment Banking Clients (IBC)</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Stock Rating Category</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Count</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 of Total</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Count</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 of Total IBC</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ea typeface="MS Gothic" pitchFamily="49" charset="-128"/>
                          <a:cs typeface="Arial" charset="0"/>
                        </a:rPr>
                        <a:t>% of Rating Category</a:t>
                      </a:r>
                    </a:p>
                  </a:txBody>
                  <a:tcPr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Overweight/Buy</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843</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36%</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259</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39%</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31%</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Equal-weight/Hold</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1062</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45%</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314</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47%</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30%</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Not-Rated/Hold</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26</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1%</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3</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0%</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12%</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Underweight/Sell</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412</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18%</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89</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13%</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22%</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Total</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2,343</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 </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665</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 </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MS Gothic" pitchFamily="49" charset="-128"/>
                          <a:cs typeface="Arial" charset="0"/>
                        </a:rPr>
                        <a:t> </a:t>
                      </a:r>
                      <a:endParaRPr kumimoji="0" lang="en-US" sz="1800" b="0" i="0" u="none" strike="noStrike" cap="none" normalizeH="0" baseline="0" smtClean="0">
                        <a:ln>
                          <a:noFill/>
                        </a:ln>
                        <a:solidFill>
                          <a:schemeClr val="tx1"/>
                        </a:solidFill>
                        <a:effectLst/>
                        <a:latin typeface="Arial" charset="0"/>
                        <a:ea typeface="MS Gothic" pitchFamily="49" charset="-128"/>
                        <a:cs typeface="Arial" charset="0"/>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5456" name="Rectangle 60"/>
          <p:cNvSpPr>
            <a:spLocks noChangeArrowheads="1"/>
          </p:cNvSpPr>
          <p:nvPr/>
        </p:nvSpPr>
        <p:spPr bwMode="auto">
          <a:xfrm>
            <a:off x="120650" y="5522913"/>
            <a:ext cx="8953500" cy="311150"/>
          </a:xfrm>
          <a:prstGeom prst="rect">
            <a:avLst/>
          </a:prstGeom>
          <a:noFill/>
          <a:ln w="88900">
            <a:noFill/>
            <a:miter lim="800000"/>
            <a:headEnd/>
            <a:tailEnd/>
          </a:ln>
        </p:spPr>
        <p:txBody>
          <a:bodyPr>
            <a:spAutoFit/>
          </a:bodyPr>
          <a:lstStyle/>
          <a:p>
            <a:pPr eaLnBrk="0" hangingPunct="0">
              <a:lnSpc>
                <a:spcPct val="90000"/>
              </a:lnSpc>
            </a:pPr>
            <a:r>
              <a:rPr lang="en-US" sz="800" b="0">
                <a:solidFill>
                  <a:schemeClr val="tx1"/>
                </a:solidFill>
                <a:ea typeface="MS Gothic" pitchFamily="49" charset="-128"/>
              </a:rPr>
              <a:t>Data include common stock and ADRs currently assigned ratings. An investor's decision to buy or sell a stock should depend on individual circumstances (such as the investor's existing holdings) and other considerations. Investment Banking Clients are companies from whom Morgan Stanley or an affiliate received investment banking compensation in the last 12 months.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9A5751F8-EDD2-4871-AF14-21C493912B42}" type="slidenum">
              <a:rPr lang="en-US" sz="1000" b="0">
                <a:solidFill>
                  <a:schemeClr val="tx1"/>
                </a:solidFill>
              </a:rPr>
              <a:pPr algn="r" defTabSz="1019175" eaLnBrk="0" hangingPunct="0"/>
              <a:t>66</a:t>
            </a:fld>
            <a:endParaRPr lang="en-US" sz="1000" b="0">
              <a:solidFill>
                <a:schemeClr val="tx1"/>
              </a:solidFill>
            </a:endParaRPr>
          </a:p>
        </p:txBody>
      </p:sp>
      <p:sp>
        <p:nvSpPr>
          <p:cNvPr id="787458" name="Rectangle 2"/>
          <p:cNvSpPr>
            <a:spLocks noChangeArrowheads="1"/>
          </p:cNvSpPr>
          <p:nvPr/>
        </p:nvSpPr>
        <p:spPr bwMode="auto">
          <a:xfrm>
            <a:off x="-28575" y="904875"/>
            <a:ext cx="9144000" cy="5459413"/>
          </a:xfrm>
          <a:prstGeom prst="rect">
            <a:avLst/>
          </a:prstGeom>
          <a:noFill/>
          <a:ln w="9525">
            <a:noFill/>
            <a:miter lim="800000"/>
            <a:headEnd/>
            <a:tailEnd/>
          </a:ln>
        </p:spPr>
        <p:txBody>
          <a:bodyPr lIns="182880">
            <a:spAutoFit/>
          </a:bodyPr>
          <a:lstStyle/>
          <a:p>
            <a:pPr eaLnBrk="0" hangingPunct="0">
              <a:buClr>
                <a:schemeClr val="tx1"/>
              </a:buClr>
              <a:buFont typeface="Symbol" pitchFamily="18" charset="2"/>
              <a:buNone/>
            </a:pPr>
            <a:r>
              <a:rPr lang="en-US" sz="1000">
                <a:solidFill>
                  <a:schemeClr val="tx1"/>
                </a:solidFill>
                <a:ea typeface="MS Gothic" pitchFamily="49" charset="-128"/>
              </a:rPr>
              <a:t>Analyst Stock Ratings</a:t>
            </a:r>
          </a:p>
          <a:p>
            <a:pPr eaLnBrk="0" hangingPunct="0">
              <a:buClr>
                <a:schemeClr val="tx1"/>
              </a:buClr>
              <a:buFont typeface="Symbol" pitchFamily="18" charset="2"/>
              <a:buNone/>
            </a:pPr>
            <a:r>
              <a:rPr lang="en-US" sz="800" b="0">
                <a:solidFill>
                  <a:schemeClr val="tx1"/>
                </a:solidFill>
                <a:ea typeface="MS Mincho" pitchFamily="49" charset="-128"/>
              </a:rPr>
              <a:t>Overweight (O). The stock's total return is expected to exceed the average total return of the analyst's industry (or industry team's) coverage universe, on a risk-adjusted basis, over the next 12-18 months.</a:t>
            </a:r>
          </a:p>
          <a:p>
            <a:pPr eaLnBrk="0" hangingPunct="0">
              <a:buClr>
                <a:schemeClr val="tx1"/>
              </a:buClr>
              <a:buFont typeface="Symbol" pitchFamily="18" charset="2"/>
              <a:buNone/>
            </a:pPr>
            <a:r>
              <a:rPr lang="en-US" sz="800" b="0">
                <a:solidFill>
                  <a:schemeClr val="tx1"/>
                </a:solidFill>
                <a:ea typeface="MS Mincho" pitchFamily="49" charset="-128"/>
              </a:rPr>
              <a:t>Equal-weight (E). The stock's total return is expected to be in line with the average total return of the analyst's industry (or industry team's) coverage universe, on a risk-adjusted basis, over the next 12-18 months.</a:t>
            </a:r>
          </a:p>
          <a:p>
            <a:pPr eaLnBrk="0" hangingPunct="0">
              <a:buClr>
                <a:schemeClr val="tx1"/>
              </a:buClr>
              <a:buFont typeface="Symbol" pitchFamily="18" charset="2"/>
              <a:buNone/>
            </a:pPr>
            <a:r>
              <a:rPr lang="en-US" sz="800" b="0">
                <a:solidFill>
                  <a:schemeClr val="tx1"/>
                </a:solidFill>
                <a:ea typeface="MS Mincho" pitchFamily="49" charset="-128"/>
              </a:rPr>
              <a:t>Not-Rated (NR). Currently the analyst does not have adequate conviction about the stock's total return relative to the average total return of the analyst's industry (or industry team's) coverage universe, on a risk-adjusted basis, over the next 12-18 months.</a:t>
            </a:r>
          </a:p>
          <a:p>
            <a:pPr eaLnBrk="0" hangingPunct="0">
              <a:buClr>
                <a:schemeClr val="tx1"/>
              </a:buClr>
              <a:buFont typeface="Symbol" pitchFamily="18" charset="2"/>
              <a:buNone/>
            </a:pPr>
            <a:r>
              <a:rPr lang="en-US" sz="800" b="0">
                <a:solidFill>
                  <a:schemeClr val="tx1"/>
                </a:solidFill>
                <a:ea typeface="MS Mincho" pitchFamily="49" charset="-128"/>
              </a:rPr>
              <a:t>Underweight (U). The stock's total return is expected to be below the average total return of the analyst's industry (or industry team's) coverage universe, on a risk-adjusted basis, over the next 12-18 months.</a:t>
            </a:r>
          </a:p>
          <a:p>
            <a:pPr eaLnBrk="0" hangingPunct="0">
              <a:buClr>
                <a:schemeClr val="tx1"/>
              </a:buClr>
              <a:buFont typeface="Symbol" pitchFamily="18" charset="2"/>
              <a:buNone/>
            </a:pPr>
            <a:r>
              <a:rPr lang="en-US" sz="800" b="0">
                <a:solidFill>
                  <a:schemeClr val="tx1"/>
                </a:solidFill>
                <a:ea typeface="MS Mincho" pitchFamily="49" charset="-128"/>
              </a:rPr>
              <a:t>Unless otherwise specified, the time frame for price targets included in Morgan Stanley Research is 12 to 18 months.</a:t>
            </a:r>
          </a:p>
          <a:p>
            <a:pPr eaLnBrk="0" hangingPunct="0">
              <a:buClr>
                <a:schemeClr val="tx1"/>
              </a:buClr>
              <a:buFont typeface="Symbol" pitchFamily="18" charset="2"/>
              <a:buNone/>
            </a:pPr>
            <a:endParaRPr lang="en-US" sz="1000">
              <a:solidFill>
                <a:schemeClr val="tx1"/>
              </a:solidFill>
              <a:ea typeface="MS Gothic" pitchFamily="49" charset="-128"/>
            </a:endParaRPr>
          </a:p>
          <a:p>
            <a:pPr eaLnBrk="0" hangingPunct="0">
              <a:buClr>
                <a:schemeClr val="tx1"/>
              </a:buClr>
              <a:buFont typeface="Symbol" pitchFamily="18" charset="2"/>
              <a:buNone/>
            </a:pPr>
            <a:r>
              <a:rPr lang="en-US" sz="1000">
                <a:solidFill>
                  <a:schemeClr val="tx1"/>
                </a:solidFill>
                <a:ea typeface="MS Gothic" pitchFamily="49" charset="-128"/>
              </a:rPr>
              <a:t>Analyst Industry Views</a:t>
            </a:r>
            <a:endParaRPr lang="en-US" sz="1000">
              <a:solidFill>
                <a:schemeClr val="tx1"/>
              </a:solidFill>
              <a:ea typeface="MS Mincho" pitchFamily="49" charset="-128"/>
            </a:endParaRPr>
          </a:p>
          <a:p>
            <a:pPr eaLnBrk="0" hangingPunct="0">
              <a:buClr>
                <a:schemeClr val="tx1"/>
              </a:buClr>
              <a:buFont typeface="Symbol" pitchFamily="18" charset="2"/>
              <a:buNone/>
            </a:pPr>
            <a:r>
              <a:rPr lang="en-US" sz="800" b="0">
                <a:solidFill>
                  <a:schemeClr val="tx1"/>
                </a:solidFill>
                <a:ea typeface="MS Mincho" pitchFamily="49" charset="-128"/>
              </a:rPr>
              <a:t>Attractive (A): The analyst expects the performance of his or her industry coverage universe over the next 12-18 months to be attractive vs. the relevant broad market benchmark, as indicated below.</a:t>
            </a:r>
          </a:p>
          <a:p>
            <a:pPr eaLnBrk="0" hangingPunct="0">
              <a:buClr>
                <a:schemeClr val="tx1"/>
              </a:buClr>
              <a:buFont typeface="Symbol" pitchFamily="18" charset="2"/>
              <a:buNone/>
            </a:pPr>
            <a:r>
              <a:rPr lang="en-US" sz="800" b="0">
                <a:solidFill>
                  <a:schemeClr val="tx1"/>
                </a:solidFill>
                <a:ea typeface="MS Mincho" pitchFamily="49" charset="-128"/>
              </a:rPr>
              <a:t>In-Line (I): The analyst expects the performance of his or her industry coverage universe over the next 12-18 months to be in line with the relevant broad market benchmark, as indicated below.</a:t>
            </a:r>
          </a:p>
          <a:p>
            <a:pPr eaLnBrk="0" hangingPunct="0">
              <a:buClr>
                <a:schemeClr val="tx1"/>
              </a:buClr>
              <a:buFont typeface="Symbol" pitchFamily="18" charset="2"/>
              <a:buNone/>
            </a:pPr>
            <a:r>
              <a:rPr lang="en-US" sz="800" b="0">
                <a:solidFill>
                  <a:schemeClr val="tx1"/>
                </a:solidFill>
                <a:ea typeface="MS Mincho" pitchFamily="49" charset="-128"/>
              </a:rPr>
              <a:t>Cautious (C): The analyst views the performance of his or her industry coverage universe over the next 12-18 months with caution vs. the relevant broad market benchmark, as indicated below.</a:t>
            </a:r>
          </a:p>
          <a:p>
            <a:pPr eaLnBrk="0" hangingPunct="0">
              <a:buClr>
                <a:schemeClr val="tx1"/>
              </a:buClr>
              <a:buFont typeface="Symbol" pitchFamily="18" charset="2"/>
              <a:buNone/>
            </a:pPr>
            <a:r>
              <a:rPr lang="en-US" sz="800" b="0">
                <a:solidFill>
                  <a:schemeClr val="tx1"/>
                </a:solidFill>
                <a:ea typeface="MS Mincho" pitchFamily="49" charset="-128"/>
              </a:rPr>
              <a:t>Benchmarks for each region are as follows: North America - S&amp;P 500; Latin America - relevant MSCI country index or MSCI Latin America Index; Europe - MSCI Europe; Japan - TOPIX; Asia - relevant MSCI country index.</a:t>
            </a:r>
          </a:p>
          <a:p>
            <a:pPr eaLnBrk="0" hangingPunct="0">
              <a:buClr>
                <a:schemeClr val="tx1"/>
              </a:buClr>
              <a:buFont typeface="Symbol" pitchFamily="18" charset="2"/>
              <a:buNone/>
            </a:pPr>
            <a:endParaRPr lang="en-US" sz="1000">
              <a:solidFill>
                <a:schemeClr val="tx1"/>
              </a:solidFill>
              <a:ea typeface="MS Mincho" pitchFamily="49" charset="-128"/>
            </a:endParaRPr>
          </a:p>
          <a:p>
            <a:pPr eaLnBrk="0" hangingPunct="0">
              <a:buClr>
                <a:schemeClr val="tx1"/>
              </a:buClr>
              <a:buFont typeface="Symbol" pitchFamily="18" charset="2"/>
              <a:buNone/>
            </a:pPr>
            <a:r>
              <a:rPr lang="en-US" sz="1000">
                <a:solidFill>
                  <a:schemeClr val="tx1"/>
                </a:solidFill>
                <a:ea typeface="MS Mincho" pitchFamily="49" charset="-128"/>
              </a:rPr>
              <a:t>Important Disclosures for Morgan Stanley Smith Barney LLC Customers</a:t>
            </a:r>
          </a:p>
          <a:p>
            <a:pPr eaLnBrk="0" hangingPunct="0">
              <a:buClr>
                <a:schemeClr val="tx1"/>
              </a:buClr>
              <a:buFont typeface="Symbol" pitchFamily="18" charset="2"/>
              <a:buNone/>
            </a:pPr>
            <a:r>
              <a:rPr lang="en-US" sz="800" b="0">
                <a:solidFill>
                  <a:schemeClr val="tx1"/>
                </a:solidFill>
                <a:ea typeface="MS Mincho" pitchFamily="49" charset="-128"/>
              </a:rPr>
              <a:t>Citi Investment Research &amp; Analysis (CIRA) research reports may be available about the companies or topics that are the subject of Morgan Stanley Research.  Ask your Financial Advisor or use Research Center to view any available CIRA research reports in addition to Morgan Stanley research reports.</a:t>
            </a:r>
          </a:p>
          <a:p>
            <a:pPr eaLnBrk="0" hangingPunct="0">
              <a:buClr>
                <a:schemeClr val="tx1"/>
              </a:buClr>
              <a:buFont typeface="Symbol" pitchFamily="18" charset="2"/>
              <a:buNone/>
            </a:pPr>
            <a:r>
              <a:rPr lang="en-US" sz="800" b="0">
                <a:solidFill>
                  <a:schemeClr val="tx1"/>
                </a:solidFill>
                <a:ea typeface="MS Mincho" pitchFamily="49" charset="-128"/>
              </a:rPr>
              <a:t>Important disclosures regarding the relationship between the companies that are the subject of Morgan Stanley Research and Morgan Stanley Smith Barney LLC, Morgan Stanley and Citigroup Global Markets Inc. or any of their affiliates, are available on the Morgan Stanley Smith Barney disclosure website at www.morganstanleysmithbarney.com/researchdisclosures.</a:t>
            </a:r>
          </a:p>
          <a:p>
            <a:pPr eaLnBrk="0" hangingPunct="0">
              <a:buClr>
                <a:schemeClr val="tx1"/>
              </a:buClr>
              <a:buFont typeface="Symbol" pitchFamily="18" charset="2"/>
              <a:buNone/>
            </a:pPr>
            <a:r>
              <a:rPr lang="en-US" sz="800" b="0">
                <a:solidFill>
                  <a:schemeClr val="tx1"/>
                </a:solidFill>
                <a:ea typeface="MS Mincho" pitchFamily="49" charset="-128"/>
              </a:rPr>
              <a:t>For Morgan Stanley and Citigroup Global Markets, Inc. specific disclosures, you may refer to www.morganstanley.com/researchdisclosures and https://www.citigroupgeo.com/geopublic/Disclosures/index_a.html.</a:t>
            </a:r>
          </a:p>
          <a:p>
            <a:pPr eaLnBrk="0" hangingPunct="0">
              <a:buClr>
                <a:schemeClr val="tx1"/>
              </a:buClr>
              <a:buFont typeface="Symbol" pitchFamily="18" charset="2"/>
              <a:buNone/>
            </a:pPr>
            <a:r>
              <a:rPr lang="en-US" sz="800" b="0">
                <a:solidFill>
                  <a:schemeClr val="tx1"/>
                </a:solidFill>
                <a:ea typeface="MS Mincho" pitchFamily="49" charset="-128"/>
              </a:rPr>
              <a:t>Each Morgan Stanley Equity Research report is reviewed and approved on behalf of Morgan Stanley Smith Barney LLC.  This review and approval is conducted by the same person who reviews the Equity Research report on behalf of Morgan Stanley.  This could create a conflict of interest.</a:t>
            </a:r>
          </a:p>
          <a:p>
            <a:pPr eaLnBrk="0" hangingPunct="0">
              <a:buClr>
                <a:schemeClr val="tx1"/>
              </a:buClr>
              <a:buFont typeface="Symbol" pitchFamily="18" charset="2"/>
              <a:buNone/>
            </a:pPr>
            <a:endParaRPr lang="en-US" sz="1000">
              <a:solidFill>
                <a:schemeClr val="tx1"/>
              </a:solidFill>
              <a:ea typeface="MS Gothic" pitchFamily="49" charset="-128"/>
            </a:endParaRPr>
          </a:p>
          <a:p>
            <a:pPr eaLnBrk="0" hangingPunct="0">
              <a:buClr>
                <a:schemeClr val="tx1"/>
              </a:buClr>
              <a:buFont typeface="Symbol" pitchFamily="18" charset="2"/>
              <a:buNone/>
            </a:pPr>
            <a:r>
              <a:rPr lang="en-US" sz="1000">
                <a:solidFill>
                  <a:schemeClr val="tx1"/>
                </a:solidFill>
                <a:ea typeface="MS Gothic" pitchFamily="49" charset="-128"/>
              </a:rPr>
              <a:t>Other Important Disclosures</a:t>
            </a:r>
          </a:p>
          <a:p>
            <a:pPr eaLnBrk="0" hangingPunct="0">
              <a:buClr>
                <a:schemeClr val="tx1"/>
              </a:buClr>
              <a:buFont typeface="Symbol" pitchFamily="18" charset="2"/>
              <a:buNone/>
            </a:pPr>
            <a:r>
              <a:rPr lang="en-US" sz="700" b="0">
                <a:solidFill>
                  <a:schemeClr val="tx1"/>
                </a:solidFill>
                <a:ea typeface="MS Mincho" pitchFamily="49" charset="-128"/>
              </a:rPr>
              <a:t>Morgan Stanley produces an equity research product called a "Tactical Idea." Views contained in a "Tactical Idea" on a particular stock may be contrary to the recommendations or views expressed in research on the same stock. This may be the result of differing time horizons, methodologies, market events, or other factors. For all research available on a particular stock, please contact your sales representative or go to Client Link at www.morganstanley.com.</a:t>
            </a:r>
          </a:p>
          <a:p>
            <a:pPr eaLnBrk="0" hangingPunct="0">
              <a:buClr>
                <a:schemeClr val="tx1"/>
              </a:buClr>
              <a:buFont typeface="Symbol" pitchFamily="18" charset="2"/>
              <a:buNone/>
            </a:pPr>
            <a:r>
              <a:rPr lang="en-US" sz="700" b="0">
                <a:solidFill>
                  <a:schemeClr val="tx1"/>
                </a:solidFill>
                <a:ea typeface="MS Mincho" pitchFamily="49" charset="-128"/>
              </a:rPr>
              <a:t>For a discussion, if applicable, of the valuation methods and the risks related to any price targets, please refer to the latest relevant published research on these stocks.</a:t>
            </a:r>
          </a:p>
          <a:p>
            <a:pPr eaLnBrk="0" hangingPunct="0">
              <a:buClr>
                <a:schemeClr val="tx1"/>
              </a:buClr>
              <a:buFont typeface="Symbol" pitchFamily="18" charset="2"/>
              <a:buNone/>
            </a:pPr>
            <a:r>
              <a:rPr lang="en-US" sz="700" b="0">
                <a:solidFill>
                  <a:schemeClr val="tx1"/>
                </a:solidFill>
                <a:ea typeface="MS Mincho" pitchFamily="49" charset="-128"/>
              </a:rPr>
              <a:t>Morgan Stanley Research does not provide individually tailored investment advice. Morgan Stanley Research has been prepared without regard to the individual financial circumstances and objectives of persons who receive it. Morgan Stanley recommends that investors independently evaluate particular investments and strategies, and encourages investors to seek the advice of a financial adviser. The appropriateness of a particular investment or strategy will depend on an investor's individual circumstances and objectives. The securities, instruments, or strategies discussed in Morgan Stanley Research may not be suitable for all investors, and certain investors may not be eligible to purchase or participate in some or all of them.</a:t>
            </a:r>
          </a:p>
          <a:p>
            <a:pPr eaLnBrk="0" hangingPunct="0">
              <a:buClr>
                <a:schemeClr val="tx1"/>
              </a:buClr>
              <a:buFont typeface="Symbol" pitchFamily="18" charset="2"/>
              <a:buNone/>
            </a:pPr>
            <a:r>
              <a:rPr lang="en-US" sz="700" b="0">
                <a:solidFill>
                  <a:schemeClr val="tx1"/>
                </a:solidFill>
                <a:ea typeface="MS Mincho" pitchFamily="49" charset="-128"/>
              </a:rPr>
              <a:t>Morgan Stanley Research is not an offer to buy or sell or the solicitation of an offer to buy or sell any security/instrument or to participate in any particular trading strategy.  The "Important US Regulatory Disclosures on Subject Companies" section in Morgan Stanley Research lists all companies mentioned where Morgan Stanley owns 1% or more of a class of common equity securities of the companies.  For all other companies mentioned in Morgan Stanley Research, Morgan Stanley may have an investment of less than 1% in securities/instruments or derivatives of securities/instruments of companies and may trade them in ways different from those discussed in Morgan Stanley Research. Employees of Morgan Stanley not involved in the preparation of Morgan Stanley Research may have investments in securities/instruments or derivatives of securities/instruments of companies mentioned and may trade them in ways different from those discussed in Morgan Stanley Research. Derivatives may be issued by Morgan Stanley or associated persons</a:t>
            </a:r>
          </a:p>
          <a:p>
            <a:pPr eaLnBrk="0" hangingPunct="0">
              <a:buClr>
                <a:schemeClr val="tx1"/>
              </a:buClr>
              <a:buFont typeface="Symbol" pitchFamily="18" charset="2"/>
              <a:buNone/>
            </a:pPr>
            <a:endParaRPr lang="en-US" sz="700" b="0">
              <a:solidFill>
                <a:schemeClr val="tx1"/>
              </a:solidFill>
              <a:ea typeface="MS Mincho" pitchFamily="49" charset="-128"/>
            </a:endParaRPr>
          </a:p>
        </p:txBody>
      </p:sp>
      <p:sp>
        <p:nvSpPr>
          <p:cNvPr id="787459" name="Rectangle 3"/>
          <p:cNvSpPr>
            <a:spLocks noGrp="1" noChangeArrowheads="1"/>
          </p:cNvSpPr>
          <p:nvPr>
            <p:ph type="title" idx="4294967295"/>
          </p:nvPr>
        </p:nvSpPr>
        <p:spPr>
          <a:xfrm>
            <a:off x="0" y="157163"/>
            <a:ext cx="9140825" cy="757237"/>
          </a:xfrm>
        </p:spPr>
        <p:txBody>
          <a:bodyPr anchor="ctr"/>
          <a:lstStyle/>
          <a:p>
            <a:pPr algn="ctr"/>
            <a:r>
              <a:rPr lang="en-US" smtClean="0">
                <a:solidFill>
                  <a:schemeClr val="accent1"/>
                </a:solidFill>
              </a:rPr>
              <a:t>Disclosure Section –</a:t>
            </a:r>
            <a:br>
              <a:rPr lang="en-US" smtClean="0">
                <a:solidFill>
                  <a:schemeClr val="accent1"/>
                </a:solidFill>
              </a:rPr>
            </a:br>
            <a:r>
              <a:rPr lang="en-US" sz="2200" smtClean="0">
                <a:solidFill>
                  <a:schemeClr val="accent1"/>
                </a:solidFill>
              </a:rPr>
              <a:t>www.morganstanley.com/techresearch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288D8EAD-BE26-4F5E-AE35-F98CB91EFB07}" type="slidenum">
              <a:rPr lang="en-US" sz="1000" b="0">
                <a:solidFill>
                  <a:schemeClr val="tx1"/>
                </a:solidFill>
              </a:rPr>
              <a:pPr algn="r" defTabSz="1019175" eaLnBrk="0" hangingPunct="0"/>
              <a:t>67</a:t>
            </a:fld>
            <a:endParaRPr lang="en-US" sz="1000" b="0">
              <a:solidFill>
                <a:schemeClr val="tx1"/>
              </a:solidFill>
            </a:endParaRPr>
          </a:p>
        </p:txBody>
      </p:sp>
      <p:sp>
        <p:nvSpPr>
          <p:cNvPr id="789506" name="Rectangle 2"/>
          <p:cNvSpPr>
            <a:spLocks noChangeArrowheads="1"/>
          </p:cNvSpPr>
          <p:nvPr/>
        </p:nvSpPr>
        <p:spPr bwMode="auto">
          <a:xfrm>
            <a:off x="0" y="1066800"/>
            <a:ext cx="9144000" cy="5121275"/>
          </a:xfrm>
          <a:prstGeom prst="rect">
            <a:avLst/>
          </a:prstGeom>
          <a:noFill/>
          <a:ln w="9525">
            <a:noFill/>
            <a:miter lim="800000"/>
            <a:headEnd/>
            <a:tailEnd/>
          </a:ln>
        </p:spPr>
        <p:txBody>
          <a:bodyPr lIns="182880">
            <a:spAutoFit/>
          </a:bodyPr>
          <a:lstStyle/>
          <a:p>
            <a:pPr eaLnBrk="0" hangingPunct="0">
              <a:buClr>
                <a:schemeClr val="tx1"/>
              </a:buClr>
              <a:buFont typeface="Symbol" pitchFamily="18" charset="2"/>
              <a:buNone/>
            </a:pPr>
            <a:r>
              <a:rPr lang="en-US" sz="700" b="0">
                <a:solidFill>
                  <a:schemeClr val="tx1"/>
                </a:solidFill>
                <a:ea typeface="MS Mincho" pitchFamily="49" charset="-128"/>
              </a:rPr>
              <a:t>With the exception of information regarding Morgan Stanley, Morgan Stanley Research is based on public information. Morgan Stanley makes every effort to use reliable, comprehensive information, but we make no representation that it is accurate or complete.  We have no obligation to tell you when opinions or information in Morgan Stanley Research change apart from when we intend to discontinue equity research coverage of a subject company. Facts and views presented in Morgan Stanley Research have not been reviewed by, and may not reflect information known to, professionals in other Morgan Stanley business areas, including investment banking personnel.</a:t>
            </a:r>
          </a:p>
          <a:p>
            <a:pPr eaLnBrk="0" hangingPunct="0">
              <a:buClr>
                <a:schemeClr val="tx1"/>
              </a:buClr>
              <a:buFont typeface="Symbol" pitchFamily="18" charset="2"/>
              <a:buNone/>
            </a:pPr>
            <a:r>
              <a:rPr lang="en-US" sz="700" b="0">
                <a:solidFill>
                  <a:schemeClr val="tx1"/>
                </a:solidFill>
                <a:ea typeface="MS Mincho" pitchFamily="49" charset="-128"/>
              </a:rPr>
              <a:t>Morgan Stanley Research personnel conduct site visits from time to time but are prohibited from accepting payment or reimbursement by the company of travel expenses for such visits.</a:t>
            </a:r>
          </a:p>
          <a:p>
            <a:pPr eaLnBrk="0" hangingPunct="0">
              <a:buClr>
                <a:schemeClr val="tx1"/>
              </a:buClr>
              <a:buFont typeface="Symbol" pitchFamily="18" charset="2"/>
              <a:buNone/>
            </a:pPr>
            <a:r>
              <a:rPr lang="en-US" sz="700" b="0">
                <a:solidFill>
                  <a:schemeClr val="tx1"/>
                </a:solidFill>
                <a:ea typeface="MS Mincho" pitchFamily="49" charset="-128"/>
              </a:rPr>
              <a:t>The value of and income from your investments may vary because of changes in interest rates, foreign exchange rates, default rates, prepayment rates, securities/instruments prices, market indexes, operational or financial conditions of companies or other factors. There may be time limitations on the exercise of options or other rights in securities/instruments transactions. Past performance is not necessarily a guide to future performance.  Estimates of future performance are based on assumptions that may not be realized. If provided, and unless otherwise stated, the closing price on the cover page is that of the primary exchange for the subject company's securities/instruments.</a:t>
            </a:r>
          </a:p>
          <a:p>
            <a:pPr eaLnBrk="0" hangingPunct="0">
              <a:buClr>
                <a:schemeClr val="tx1"/>
              </a:buClr>
              <a:buFont typeface="Symbol" pitchFamily="18" charset="2"/>
              <a:buNone/>
            </a:pPr>
            <a:r>
              <a:rPr lang="en-US" sz="700" b="0">
                <a:solidFill>
                  <a:schemeClr val="tx1"/>
                </a:solidFill>
                <a:ea typeface="MS Mincho" pitchFamily="49" charset="-128"/>
              </a:rPr>
              <a:t>Morgan Stanley may make investment decisions or take proprietary positions that are inconsistent with the recommendations or views in this report.</a:t>
            </a:r>
          </a:p>
          <a:p>
            <a:pPr eaLnBrk="0" hangingPunct="0">
              <a:buClr>
                <a:schemeClr val="tx1"/>
              </a:buClr>
              <a:buFont typeface="Symbol" pitchFamily="18" charset="2"/>
              <a:buNone/>
            </a:pPr>
            <a:r>
              <a:rPr lang="en-US" sz="700" b="0">
                <a:solidFill>
                  <a:schemeClr val="tx1"/>
                </a:solidFill>
                <a:ea typeface="MS Mincho" pitchFamily="49" charset="-128"/>
              </a:rPr>
              <a:t>To our readers in Taiwan:  Information on securities/instruments that trade in Taiwan is distributed by Morgan Stanley Taiwan Limited ("MSTL"). Such information is for your reference only.  Information on any securities/instruments issued by a company owned by the government of or incorporated in the PRC and listed in on the Stock Exchange of Hong Kong ("SEHK"), namely the H-shares, including the component company stocks of the Stock Exchange of Hong Kong ("SEHK")'s Hang Seng China Enterprise Index; or any securities/instruments issued by a company that is 30% or more directly- or indirectly-owned by the government of or a company incorporated in the PRC and traded on an exchange in Hong Kong or Macau, namely SEHK's Red Chip shares, including the component company of the SEHK's China-affiliated Corp Index is distributed only to Taiwan Securities Investment Trust Enterprises ("SITE"). The reader should independently evaluate the investment risks and is solely responsible for their investment decisions. Morgan Stanley Research may not be distributed to the public media or quoted or used by the public media without the express written consent of Morgan Stanley.  Information on securities/instruments that do not trade in Taiwan is for informational purposes only and is not to be construed as a recommendation or a solicitation to trade in such securities/instruments. MSTL may not execute transactions for clients in these securities/instruments.</a:t>
            </a:r>
          </a:p>
          <a:p>
            <a:pPr eaLnBrk="0" hangingPunct="0">
              <a:buClr>
                <a:schemeClr val="tx1"/>
              </a:buClr>
              <a:buFont typeface="Symbol" pitchFamily="18" charset="2"/>
              <a:buNone/>
            </a:pPr>
            <a:r>
              <a:rPr lang="en-US" sz="700" b="0">
                <a:solidFill>
                  <a:schemeClr val="tx1"/>
                </a:solidFill>
                <a:ea typeface="MS Mincho" pitchFamily="49" charset="-128"/>
              </a:rPr>
              <a:t>To our readers in Hong Kong: Information is distributed in Hong Kong by and on behalf of, and is attributable to, Morgan Stanley Asia Limited as part of its regulated activities in Hong Kong. If you have any queries concerning Morgan Stanley Research, please contact our Hong Kong sales representatives.</a:t>
            </a:r>
          </a:p>
          <a:p>
            <a:pPr eaLnBrk="0" hangingPunct="0">
              <a:buClr>
                <a:schemeClr val="tx1"/>
              </a:buClr>
              <a:buFont typeface="Symbol" pitchFamily="18" charset="2"/>
              <a:buNone/>
            </a:pPr>
            <a:r>
              <a:rPr lang="en-US" sz="700" b="0">
                <a:solidFill>
                  <a:schemeClr val="tx1"/>
                </a:solidFill>
                <a:ea typeface="MS Mincho" pitchFamily="49" charset="-128"/>
              </a:rPr>
              <a:t>Morgan Stanley Research is disseminated in Japan by Morgan Stanley Japan Securities Co., Ltd.; in Hong Kong by Morgan Stanley Asia Limited (which accepts responsibility for its contents); in Singapore by Morgan Stanley Asia (Singapore) Pte. (Registration number 199206298Z) and/or Morgan Stanley Asia (Singapore) Securities Pte Ltd (Registration number 200008434H), regulated by the Monetary Authority of Singapore, which accepts responsibility for its contents; in Australia to "wholesale clients" within the meaning of the Australian Corporations Act by Morgan Stanley Australia Limited A.B.N. 67 003 734 576, holder of Australian financial services license No. 233742, which accepts responsibility for its contents; in Australia to "wholesale clients" and "retail clients" within the meaning of the Australian Corporations Act by Morgan Stanley Smith Barney Australia Pty Ltd (A.B.N. 19 009 145 555, holder of Australian financial services license No. 240813, which accepts responsibility for its contents; in Korea by Morgan Stanley &amp; Co International plc, Seoul Branch; in India by Morgan Stanley India Company Private Limited; in Canada by Morgan Stanley Canada Limited, which has approved of, and has agreed to take responsibility for, the contents of Morgan Stanley Research in Canada; in Germany by Morgan Stanley Bank AG, Frankfurt am Main and Morgan Stanley Private Wealth Management Limited, Niederlassung Deutschland, regulated by Bundesanstalt fuer Finanzdienstleistungsaufsicht (BaFin); in Spain by Morgan Stanley, S.V., S.A., a Morgan Stanley group company, which is supervised by the Spanish Securities Markets Commission (CNMV) and states that Morgan Stanley Research has been written and distributed in accordance with the rules of conduct applicable to financial research as established under Spanish regulations; in the United States by Morgan Stanley &amp; Co. Incorporated, which accepts responsibility for its contents.  Morgan Stanley &amp; Co. International plc, authorized and regulated by the Financial Services Authority, disseminates in the UK research that it has prepared, and approves solely for the purposes of section 21 of the Financial Services and Markets Act 2000, research which has been prepared by any of its affiliates.  Morgan Stanley Private Wealth Management Limited, authorized and regulated by the Financial Services Authority, also disseminates Morgan Stanley Research in the UK.  Private U.K. investors should obtain the advice of their Morgan Stanley &amp; Co. International plc or Morgan Stanley Private Wealth Management representative about the investments concerned.  RMB Morgan Stanley (Proprietary) Limited is a member of the JSE Limited and regulated by the Financial Services Board in South Africa.   RMB Morgan Stanley (Proprietary) Limited is a joint venture owned equally by Morgan Stanley International Holdings Inc. and RMB Investment Advisory (Proprietary) Limited, which is wholly owned by FirstRand Limited.</a:t>
            </a:r>
          </a:p>
          <a:p>
            <a:pPr eaLnBrk="0" hangingPunct="0">
              <a:buClr>
                <a:schemeClr val="tx1"/>
              </a:buClr>
              <a:buFont typeface="Symbol" pitchFamily="18" charset="2"/>
              <a:buNone/>
            </a:pPr>
            <a:r>
              <a:rPr lang="en-US" sz="700" b="0">
                <a:solidFill>
                  <a:schemeClr val="tx1"/>
                </a:solidFill>
                <a:ea typeface="MS Mincho" pitchFamily="49" charset="-128"/>
              </a:rPr>
              <a:t>The information in Morgan Stanley Research is being communicated by Morgan Stanley &amp; Co. International plc (DIFC Branch), regulated by the Dubai Financial Services Authority (the DFSA), and is directed at wholesale customers only, as defined by the DFSA. This research will only be made available to a wholesale customer who we are satisfied meets the regulatory criteria to be a client.</a:t>
            </a:r>
          </a:p>
          <a:p>
            <a:pPr eaLnBrk="0" hangingPunct="0">
              <a:buClr>
                <a:schemeClr val="tx1"/>
              </a:buClr>
              <a:buFont typeface="Symbol" pitchFamily="18" charset="2"/>
              <a:buNone/>
            </a:pPr>
            <a:r>
              <a:rPr lang="en-US" sz="700" b="0">
                <a:solidFill>
                  <a:schemeClr val="tx1"/>
                </a:solidFill>
                <a:ea typeface="MS Mincho" pitchFamily="49" charset="-128"/>
              </a:rPr>
              <a:t>The information in Morgan Stanley Research is being communicated by Morgan Stanley &amp; Co. International plc (QFC Branch), regulated by the Qatar Financial Centre Regulatory Authority (the QFCRA), and is directed at business customers and market counterparties only and is not intended for Retail Customers as defined by the QFCRA.</a:t>
            </a:r>
          </a:p>
          <a:p>
            <a:pPr eaLnBrk="0" hangingPunct="0">
              <a:buClr>
                <a:schemeClr val="tx1"/>
              </a:buClr>
              <a:buFont typeface="Symbol" pitchFamily="18" charset="2"/>
              <a:buNone/>
            </a:pPr>
            <a:r>
              <a:rPr lang="en-US" sz="700" b="0">
                <a:solidFill>
                  <a:schemeClr val="tx1"/>
                </a:solidFill>
                <a:ea typeface="MS Mincho" pitchFamily="49" charset="-128"/>
              </a:rPr>
              <a:t>As required by the Capital Markets Board of Turkey, investment information, comments and recommendations stated here, are not within the scope of investment advisory activity. Investment advisory service is provided in accordance with a contract of engagement on investment advisory concluded between brokerage houses, portfolio management companies, non-deposit banks and clients. Comments and recommendations stated here rely on the individual opinions of the ones providing these comments and recommendations. These opinions may not fit to your financial status, risk and return preferences. For this reason, to make an investment decision by relying solely to this information stated here may not bring about outcomes that fit your expectations.</a:t>
            </a:r>
          </a:p>
          <a:p>
            <a:pPr eaLnBrk="0" hangingPunct="0">
              <a:buClr>
                <a:schemeClr val="tx1"/>
              </a:buClr>
              <a:buFont typeface="Symbol" pitchFamily="18" charset="2"/>
              <a:buNone/>
            </a:pPr>
            <a:r>
              <a:rPr lang="en-US" sz="700" b="0">
                <a:solidFill>
                  <a:schemeClr val="tx1"/>
                </a:solidFill>
                <a:ea typeface="MS Mincho" pitchFamily="49" charset="-128"/>
              </a:rPr>
              <a:t>The trademarks and service marks contained in Morgan Stanley Research are the property of their respective owners. Third-party data providers make no warranties or representations of any kind relating to the accuracy, completeness, or timeliness of the data they provide and shall not have liability for any damages of any kind relating to such data.  The Global Industry Classification Standard ("GICS") was developed by and is the exclusive property of MSCI and S&amp;P.</a:t>
            </a:r>
          </a:p>
          <a:p>
            <a:pPr eaLnBrk="0" hangingPunct="0">
              <a:buClr>
                <a:schemeClr val="tx1"/>
              </a:buClr>
              <a:buFont typeface="Symbol" pitchFamily="18" charset="2"/>
              <a:buNone/>
            </a:pPr>
            <a:r>
              <a:rPr lang="en-US" sz="700" b="0">
                <a:solidFill>
                  <a:schemeClr val="tx1"/>
                </a:solidFill>
                <a:ea typeface="MS Mincho" pitchFamily="49" charset="-128"/>
              </a:rPr>
              <a:t>Morgan Stanley Research, or any portion thereof may not be reprinted, sold or redistributed without the written consent of Morgan Stanley.</a:t>
            </a:r>
          </a:p>
          <a:p>
            <a:pPr eaLnBrk="0" hangingPunct="0">
              <a:buClr>
                <a:schemeClr val="tx1"/>
              </a:buClr>
              <a:buFont typeface="Symbol" pitchFamily="18" charset="2"/>
              <a:buNone/>
            </a:pPr>
            <a:r>
              <a:rPr lang="en-US" sz="700" b="0">
                <a:solidFill>
                  <a:schemeClr val="tx1"/>
                </a:solidFill>
                <a:ea typeface="MS Mincho" pitchFamily="49" charset="-128"/>
              </a:rPr>
              <a:t>Morgan Stanley Research is disseminated and available primarily electronically, and, in some cases, in printed form.</a:t>
            </a:r>
          </a:p>
          <a:p>
            <a:pPr eaLnBrk="0" hangingPunct="0">
              <a:buClr>
                <a:schemeClr val="tx1"/>
              </a:buClr>
              <a:buFont typeface="Symbol" pitchFamily="18" charset="2"/>
              <a:buNone/>
            </a:pPr>
            <a:r>
              <a:rPr lang="en-US" sz="900">
                <a:solidFill>
                  <a:schemeClr val="tx1"/>
                </a:solidFill>
                <a:ea typeface="MS Mincho" pitchFamily="49" charset="-128"/>
              </a:rPr>
              <a:t>Additional information on recommended securities/instruments is available on request.</a:t>
            </a:r>
          </a:p>
        </p:txBody>
      </p:sp>
      <p:sp>
        <p:nvSpPr>
          <p:cNvPr id="789507" name="Rectangle 3"/>
          <p:cNvSpPr>
            <a:spLocks noGrp="1" noChangeArrowheads="1"/>
          </p:cNvSpPr>
          <p:nvPr>
            <p:ph type="title" idx="4294967295"/>
          </p:nvPr>
        </p:nvSpPr>
        <p:spPr>
          <a:xfrm>
            <a:off x="0" y="157163"/>
            <a:ext cx="9140825" cy="757237"/>
          </a:xfrm>
        </p:spPr>
        <p:txBody>
          <a:bodyPr anchor="ctr"/>
          <a:lstStyle/>
          <a:p>
            <a:pPr algn="ctr"/>
            <a:r>
              <a:rPr lang="en-US" smtClean="0">
                <a:solidFill>
                  <a:schemeClr val="accent1"/>
                </a:solidFill>
              </a:rPr>
              <a:t>Disclosure Section –</a:t>
            </a:r>
            <a:br>
              <a:rPr lang="en-US" smtClean="0">
                <a:solidFill>
                  <a:schemeClr val="accent1"/>
                </a:solidFill>
              </a:rPr>
            </a:br>
            <a:r>
              <a:rPr lang="en-US" sz="2200" smtClean="0">
                <a:solidFill>
                  <a:schemeClr val="accent1"/>
                </a:solidFill>
              </a:rPr>
              <a:t>www.morganstanley.com/techresearch</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3"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A6AF0F72-525A-460A-9715-17BAAC7F9D36}" type="slidenum">
              <a:rPr lang="en-US" sz="1000" b="0">
                <a:solidFill>
                  <a:schemeClr val="tx1"/>
                </a:solidFill>
              </a:rPr>
              <a:pPr algn="r" defTabSz="1019175" eaLnBrk="0" hangingPunct="0"/>
              <a:t>68</a:t>
            </a:fld>
            <a:endParaRPr lang="en-US" sz="1000" b="0">
              <a:solidFill>
                <a:schemeClr val="tx1"/>
              </a:solidFill>
            </a:endParaRPr>
          </a:p>
        </p:txBody>
      </p:sp>
      <p:sp>
        <p:nvSpPr>
          <p:cNvPr id="791554" name="Rectangle 2"/>
          <p:cNvSpPr>
            <a:spLocks noGrp="1" noChangeArrowheads="1"/>
          </p:cNvSpPr>
          <p:nvPr>
            <p:ph type="title" idx="4294967295"/>
          </p:nvPr>
        </p:nvSpPr>
        <p:spPr>
          <a:xfrm>
            <a:off x="0" y="80963"/>
            <a:ext cx="9140825" cy="757237"/>
          </a:xfrm>
        </p:spPr>
        <p:txBody>
          <a:bodyPr anchor="ctr"/>
          <a:lstStyle/>
          <a:p>
            <a:pPr algn="ctr"/>
            <a:r>
              <a:rPr lang="en-US" smtClean="0">
                <a:solidFill>
                  <a:schemeClr val="accent1"/>
                </a:solidFill>
              </a:rPr>
              <a:t>Disclosure Section –</a:t>
            </a:r>
            <a:br>
              <a:rPr lang="en-US" smtClean="0">
                <a:solidFill>
                  <a:schemeClr val="accent1"/>
                </a:solidFill>
              </a:rPr>
            </a:br>
            <a:r>
              <a:rPr lang="en-US" sz="2200" smtClean="0">
                <a:solidFill>
                  <a:schemeClr val="accent1"/>
                </a:solidFill>
              </a:rPr>
              <a:t>www.morganstanley.com/techresearch</a:t>
            </a:r>
          </a:p>
        </p:txBody>
      </p:sp>
      <p:sp>
        <p:nvSpPr>
          <p:cNvPr id="791555" name="Text Box 4"/>
          <p:cNvSpPr txBox="1">
            <a:spLocks noChangeArrowheads="1"/>
          </p:cNvSpPr>
          <p:nvPr/>
        </p:nvSpPr>
        <p:spPr bwMode="auto">
          <a:xfrm>
            <a:off x="228600" y="6110288"/>
            <a:ext cx="7696200" cy="214312"/>
          </a:xfrm>
          <a:prstGeom prst="rect">
            <a:avLst/>
          </a:prstGeom>
          <a:noFill/>
          <a:ln w="19050">
            <a:noFill/>
            <a:miter lim="800000"/>
            <a:headEnd/>
            <a:tailEnd/>
          </a:ln>
        </p:spPr>
        <p:txBody>
          <a:bodyPr anchor="b">
            <a:spAutoFit/>
          </a:bodyPr>
          <a:lstStyle/>
          <a:p>
            <a:pPr eaLnBrk="0" hangingPunct="0">
              <a:lnSpc>
                <a:spcPct val="90000"/>
              </a:lnSpc>
              <a:spcBef>
                <a:spcPct val="50000"/>
              </a:spcBef>
            </a:pPr>
            <a:r>
              <a:rPr lang="en-US" sz="900">
                <a:solidFill>
                  <a:schemeClr val="tx1"/>
                </a:solidFill>
              </a:rPr>
              <a:t>© 2009 Morgan Stanley</a:t>
            </a:r>
          </a:p>
        </p:txBody>
      </p:sp>
      <p:sp>
        <p:nvSpPr>
          <p:cNvPr id="791556" name="Rectangle 5"/>
          <p:cNvSpPr>
            <a:spLocks noChangeArrowheads="1"/>
          </p:cNvSpPr>
          <p:nvPr/>
        </p:nvSpPr>
        <p:spPr bwMode="gray">
          <a:xfrm>
            <a:off x="990600" y="1676400"/>
            <a:ext cx="7162800" cy="1092200"/>
          </a:xfrm>
          <a:prstGeom prst="rect">
            <a:avLst/>
          </a:prstGeom>
          <a:solidFill>
            <a:srgbClr val="000000"/>
          </a:solidFill>
          <a:ln w="9525" algn="ctr">
            <a:noFill/>
            <a:miter lim="800000"/>
            <a:headEnd/>
            <a:tailEnd/>
          </a:ln>
        </p:spPr>
        <p:txBody>
          <a:bodyPr wrap="none" lIns="45720" rIns="45720" anchor="ctr"/>
          <a:lstStyle/>
          <a:p>
            <a:pPr algn="ctr" eaLnBrk="0" hangingPunct="0">
              <a:lnSpc>
                <a:spcPct val="90000"/>
              </a:lnSpc>
              <a:spcBef>
                <a:spcPct val="20000"/>
              </a:spcBef>
            </a:pPr>
            <a:endParaRPr lang="en-US" sz="1200" b="0">
              <a:solidFill>
                <a:schemeClr val="tx1"/>
              </a:solidFill>
            </a:endParaRPr>
          </a:p>
        </p:txBody>
      </p:sp>
      <p:graphicFrame>
        <p:nvGraphicFramePr>
          <p:cNvPr id="801816" name="Group 24"/>
          <p:cNvGraphicFramePr>
            <a:graphicFrameLocks noGrp="1"/>
          </p:cNvGraphicFramePr>
          <p:nvPr/>
        </p:nvGraphicFramePr>
        <p:xfrm>
          <a:off x="1143000" y="1778000"/>
          <a:ext cx="6858000" cy="846138"/>
        </p:xfrm>
        <a:graphic>
          <a:graphicData uri="http://schemas.openxmlformats.org/drawingml/2006/table">
            <a:tbl>
              <a:tblPr/>
              <a:tblGrid>
                <a:gridCol w="1714500"/>
                <a:gridCol w="1714500"/>
                <a:gridCol w="1714500"/>
                <a:gridCol w="1714500"/>
              </a:tblGrid>
              <a:tr h="7921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ea typeface="Times New Roman" pitchFamily="18" charset="0"/>
                          <a:cs typeface="ArialMT-Bold"/>
                        </a:rPr>
                        <a:t>The Americas</a:t>
                      </a:r>
                      <a:endParaRPr kumimoji="1" lang="en-US" altLang="ja-JP" sz="900" b="1" i="0" u="none" strike="noStrike" cap="none" normalizeH="0" baseline="0" smtClean="0">
                        <a:ln>
                          <a:noFill/>
                        </a:ln>
                        <a:solidFill>
                          <a:schemeClr val="tx1"/>
                        </a:solidFill>
                        <a:effectLst/>
                        <a:latin typeface="Arial" charset="0"/>
                        <a:ea typeface="Times New Roman" pitchFamily="18" charset="0"/>
                        <a:cs typeface="ArialMT-Bold"/>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Times New Roman" pitchFamily="18" charset="0"/>
                          <a:cs typeface="ArialMT"/>
                        </a:rPr>
                        <a:t>1585 Broadway</a:t>
                      </a:r>
                      <a:endPar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New York, NY 10036-8293</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United States</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Tel: +1 (1)212 761 4000</a:t>
                      </a:r>
                      <a:endParaRPr kumimoji="1" lang="en-US" altLang="ja-JP" sz="900" b="0" i="0" u="none" strike="noStrike" cap="none" normalizeH="0" baseline="0" smtClean="0">
                        <a:ln>
                          <a:noFill/>
                        </a:ln>
                        <a:solidFill>
                          <a:schemeClr val="tx1"/>
                        </a:solidFill>
                        <a:effectLst/>
                        <a:latin typeface="Arial" charset="0"/>
                        <a:ea typeface="MS PGothic" pitchFamily="34" charset="-128"/>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ea typeface="Times New Roman" pitchFamily="18" charset="0"/>
                          <a:cs typeface="ArialMT-Bold"/>
                        </a:rPr>
                        <a:t>Europe</a:t>
                      </a:r>
                      <a:endParaRPr kumimoji="1" lang="en-US" altLang="ja-JP" sz="900" b="1" i="0" u="none" strike="noStrike" cap="none" normalizeH="0" baseline="0" smtClean="0">
                        <a:ln>
                          <a:noFill/>
                        </a:ln>
                        <a:solidFill>
                          <a:schemeClr val="tx1"/>
                        </a:solidFill>
                        <a:effectLst/>
                        <a:latin typeface="Arial" charset="0"/>
                        <a:ea typeface="Times New Roman" pitchFamily="18" charset="0"/>
                        <a:cs typeface="ArialMT-Bold"/>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Times New Roman" pitchFamily="18" charset="0"/>
                          <a:cs typeface="ArialMT"/>
                        </a:rPr>
                        <a:t>20 Bank Street, Canary Wharf</a:t>
                      </a:r>
                      <a:endPar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London E14 4AD</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United Kingdom</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Tel: +44 (0)20 7425 8000</a:t>
                      </a:r>
                      <a:endParaRPr kumimoji="1" lang="en-US" altLang="ja-JP" sz="900" b="0" i="0" u="none" strike="noStrike" cap="none" normalizeH="0" baseline="0" smtClean="0">
                        <a:ln>
                          <a:noFill/>
                        </a:ln>
                        <a:solidFill>
                          <a:schemeClr val="tx1"/>
                        </a:solidFill>
                        <a:effectLst/>
                        <a:latin typeface="Arial" charset="0"/>
                        <a:ea typeface="MS PGothic" pitchFamily="34" charset="-128"/>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ea typeface="Times New Roman" pitchFamily="18" charset="0"/>
                          <a:cs typeface="ArialMT-Bold"/>
                        </a:rPr>
                        <a:t>Japan</a:t>
                      </a:r>
                      <a:endParaRPr kumimoji="1" lang="en-US" altLang="ja-JP" sz="900" b="1" i="0" u="none" strike="noStrike" cap="none" normalizeH="0" baseline="0" smtClean="0">
                        <a:ln>
                          <a:noFill/>
                        </a:ln>
                        <a:solidFill>
                          <a:schemeClr val="tx1"/>
                        </a:solidFill>
                        <a:effectLst/>
                        <a:latin typeface="Arial" charset="0"/>
                        <a:ea typeface="Times New Roman" pitchFamily="18" charset="0"/>
                        <a:cs typeface="ArialMT-Bold"/>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ArialMT-Bold"/>
                        </a:rPr>
                        <a:t>4-20-3 Ebisu, Shibuya-ku</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ArialMT-Bold"/>
                        </a:rPr>
                        <a:t>Tokyo 150-6008</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ArialMT-Bold"/>
                        </a:rPr>
                        <a:t>Japan</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ArialMT-Bold"/>
                        </a:rPr>
                        <a:t>Tel: +81 (0) 3 5424 5000</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sz="900" b="1" i="0" u="none" strike="noStrike" cap="none" normalizeH="0" baseline="0" smtClean="0">
                          <a:ln>
                            <a:noFill/>
                          </a:ln>
                          <a:solidFill>
                            <a:schemeClr val="tx1"/>
                          </a:solidFill>
                          <a:effectLst/>
                          <a:latin typeface="Arial" charset="0"/>
                          <a:ea typeface="Times New Roman" pitchFamily="18" charset="0"/>
                          <a:cs typeface="ArialMT-Bold"/>
                        </a:rPr>
                        <a:t>Asia/Pacific</a:t>
                      </a:r>
                      <a:endParaRPr kumimoji="1" lang="en-US" altLang="ja-JP" sz="900" b="1" i="0" u="none" strike="noStrike" cap="none" normalizeH="0" baseline="0" smtClean="0">
                        <a:ln>
                          <a:noFill/>
                        </a:ln>
                        <a:solidFill>
                          <a:schemeClr val="tx1"/>
                        </a:solidFill>
                        <a:effectLst/>
                        <a:latin typeface="Arial" charset="0"/>
                        <a:ea typeface="Times New Roman" pitchFamily="18" charset="0"/>
                        <a:cs typeface="ArialMT-Bold"/>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Times New Roman" pitchFamily="18" charset="0"/>
                          <a:cs typeface="ArialMT"/>
                        </a:rPr>
                        <a:t>Three Exchange Square</a:t>
                      </a:r>
                      <a:endPar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Central</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Hong Kong</a:t>
                      </a:r>
                    </a:p>
                    <a:p>
                      <a:pPr marL="0" marR="0" lvl="0" indent="0" algn="l" defTabSz="914400" rtl="0" eaLnBrk="0" fontAlgn="base" latinLnBrk="0" hangingPunct="0">
                        <a:lnSpc>
                          <a:spcPct val="11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Arial" charset="0"/>
                          <a:ea typeface="MS PGothic" pitchFamily="34" charset="-128"/>
                          <a:cs typeface="Times New Roman" pitchFamily="18" charset="0"/>
                        </a:rPr>
                        <a:t>Tel: +852 2848 5200</a:t>
                      </a:r>
                      <a:endParaRPr kumimoji="1" lang="en-US" altLang="ja-JP" sz="900" b="0" i="0" u="none" strike="noStrike" cap="none" normalizeH="0" baseline="0" smtClean="0">
                        <a:ln>
                          <a:noFill/>
                        </a:ln>
                        <a:solidFill>
                          <a:schemeClr val="tx1"/>
                        </a:solidFill>
                        <a:effectLst/>
                        <a:latin typeface="Arial" charset="0"/>
                        <a:ea typeface="MS PGothic" pitchFamily="34" charset="-128"/>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109538"/>
            <a:ext cx="9144000" cy="757237"/>
          </a:xfrm>
        </p:spPr>
        <p:txBody>
          <a:bodyPr/>
          <a:lstStyle/>
          <a:p>
            <a:pPr algn="ctr"/>
            <a:r>
              <a:rPr lang="en-US" smtClean="0">
                <a:solidFill>
                  <a:schemeClr val="accent1"/>
                </a:solidFill>
              </a:rPr>
              <a:t>S&amp;P500 Positive Earnings Estimate Revisions Rising</a:t>
            </a:r>
            <a:br>
              <a:rPr lang="en-US" smtClean="0">
                <a:solidFill>
                  <a:schemeClr val="accent1"/>
                </a:solidFill>
              </a:rPr>
            </a:br>
            <a:r>
              <a:rPr lang="en-US" sz="2200" smtClean="0">
                <a:solidFill>
                  <a:schemeClr val="accent1"/>
                </a:solidFill>
              </a:rPr>
              <a:t>After Largest Cuts in 20 Years (in C2008 / CQ1:09)</a:t>
            </a:r>
          </a:p>
        </p:txBody>
      </p:sp>
      <p:pic>
        <p:nvPicPr>
          <p:cNvPr id="53250" name="Picture 3"/>
          <p:cNvPicPr>
            <a:picLocks noChangeAspect="1" noChangeArrowheads="1"/>
          </p:cNvPicPr>
          <p:nvPr/>
        </p:nvPicPr>
        <p:blipFill>
          <a:blip r:embed="rId2"/>
          <a:srcRect/>
          <a:stretch>
            <a:fillRect/>
          </a:stretch>
        </p:blipFill>
        <p:spPr bwMode="auto">
          <a:xfrm>
            <a:off x="381000" y="1524000"/>
            <a:ext cx="8382000" cy="4384675"/>
          </a:xfrm>
          <a:prstGeom prst="rect">
            <a:avLst/>
          </a:prstGeom>
          <a:noFill/>
          <a:ln w="9525">
            <a:noFill/>
            <a:miter lim="800000"/>
            <a:headEnd/>
            <a:tailEnd/>
          </a:ln>
        </p:spPr>
      </p:pic>
      <p:sp>
        <p:nvSpPr>
          <p:cNvPr id="53251" name="Text Box 4"/>
          <p:cNvSpPr txBox="1">
            <a:spLocks noChangeArrowheads="1"/>
          </p:cNvSpPr>
          <p:nvPr/>
        </p:nvSpPr>
        <p:spPr bwMode="auto">
          <a:xfrm>
            <a:off x="7718425" y="5557838"/>
            <a:ext cx="285750" cy="274637"/>
          </a:xfrm>
          <a:prstGeom prst="rect">
            <a:avLst/>
          </a:prstGeom>
          <a:noFill/>
          <a:ln w="9525">
            <a:noFill/>
            <a:miter lim="800000"/>
            <a:headEnd/>
            <a:tailEnd/>
          </a:ln>
        </p:spPr>
        <p:txBody>
          <a:bodyPr wrap="none">
            <a:spAutoFit/>
          </a:bodyPr>
          <a:lstStyle/>
          <a:p>
            <a:r>
              <a:rPr lang="en-US" sz="1200">
                <a:solidFill>
                  <a:schemeClr val="tx1"/>
                </a:solidFill>
              </a:rPr>
              <a:t>E</a:t>
            </a:r>
          </a:p>
        </p:txBody>
      </p:sp>
      <p:sp>
        <p:nvSpPr>
          <p:cNvPr id="53252" name="Text Box 5"/>
          <p:cNvSpPr txBox="1">
            <a:spLocks noChangeArrowheads="1"/>
          </p:cNvSpPr>
          <p:nvPr/>
        </p:nvSpPr>
        <p:spPr bwMode="auto">
          <a:xfrm>
            <a:off x="8489950" y="5557838"/>
            <a:ext cx="285750" cy="274637"/>
          </a:xfrm>
          <a:prstGeom prst="rect">
            <a:avLst/>
          </a:prstGeom>
          <a:noFill/>
          <a:ln w="9525">
            <a:noFill/>
            <a:miter lim="800000"/>
            <a:headEnd/>
            <a:tailEnd/>
          </a:ln>
        </p:spPr>
        <p:txBody>
          <a:bodyPr wrap="none">
            <a:spAutoFit/>
          </a:bodyPr>
          <a:lstStyle/>
          <a:p>
            <a:r>
              <a:rPr lang="en-US" sz="1200">
                <a:solidFill>
                  <a:schemeClr val="tx1"/>
                </a:solidFill>
              </a:rPr>
              <a:t>E</a:t>
            </a:r>
          </a:p>
        </p:txBody>
      </p:sp>
      <p:sp>
        <p:nvSpPr>
          <p:cNvPr id="53253" name="Text Box 6"/>
          <p:cNvSpPr txBox="1">
            <a:spLocks noChangeArrowheads="1"/>
          </p:cNvSpPr>
          <p:nvPr/>
        </p:nvSpPr>
        <p:spPr bwMode="auto">
          <a:xfrm>
            <a:off x="2514600" y="1306513"/>
            <a:ext cx="4146550" cy="304800"/>
          </a:xfrm>
          <a:prstGeom prst="rect">
            <a:avLst/>
          </a:prstGeom>
          <a:noFill/>
          <a:ln w="9525">
            <a:noFill/>
            <a:miter lim="800000"/>
            <a:headEnd/>
            <a:tailEnd/>
          </a:ln>
        </p:spPr>
        <p:txBody>
          <a:bodyPr wrap="none">
            <a:spAutoFit/>
          </a:bodyPr>
          <a:lstStyle/>
          <a:p>
            <a:r>
              <a:rPr lang="en-US">
                <a:solidFill>
                  <a:schemeClr val="accent1"/>
                </a:solidFill>
              </a:rPr>
              <a:t>Consensus S&amp;P 500 EPS Trends, 2001 – 2011E</a:t>
            </a:r>
          </a:p>
        </p:txBody>
      </p:sp>
      <p:sp>
        <p:nvSpPr>
          <p:cNvPr id="53254" name="Slide Number Placeholder 4"/>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8E312F8F-5168-4EBB-AEEA-8404362E95E0}" type="slidenum">
              <a:rPr lang="en-US" sz="1000" b="0">
                <a:solidFill>
                  <a:schemeClr val="tx1"/>
                </a:solidFill>
              </a:rPr>
              <a:pPr algn="r" defTabSz="1019175" eaLnBrk="0" hangingPunct="0"/>
              <a:t>7</a:t>
            </a:fld>
            <a:endParaRPr lang="en-US" sz="1000" b="0">
              <a:solidFill>
                <a:schemeClr val="tx1"/>
              </a:solidFill>
            </a:endParaRPr>
          </a:p>
        </p:txBody>
      </p:sp>
      <p:sp>
        <p:nvSpPr>
          <p:cNvPr id="53255" name="Text Box 65"/>
          <p:cNvSpPr txBox="1">
            <a:spLocks noChangeArrowheads="1"/>
          </p:cNvSpPr>
          <p:nvPr/>
        </p:nvSpPr>
        <p:spPr bwMode="auto">
          <a:xfrm>
            <a:off x="333375" y="6305550"/>
            <a:ext cx="8455025" cy="203200"/>
          </a:xfrm>
          <a:prstGeom prst="rect">
            <a:avLst/>
          </a:prstGeom>
          <a:noFill/>
          <a:ln w="9525">
            <a:noFill/>
            <a:miter lim="800000"/>
            <a:headEnd/>
            <a:tailEnd/>
          </a:ln>
        </p:spPr>
        <p:txBody>
          <a:bodyPr/>
          <a:lstStyle/>
          <a:p>
            <a:pPr algn="r"/>
            <a:r>
              <a:rPr lang="en-US" sz="900" b="0" i="1">
                <a:solidFill>
                  <a:schemeClr val="tx1"/>
                </a:solidFill>
              </a:rPr>
              <a:t>Note: S&amp;P 500 earnings estimate based on consensus forecasts, as of 10/09.</a:t>
            </a:r>
          </a:p>
          <a:p>
            <a:pPr algn="r"/>
            <a:r>
              <a:rPr lang="en-US" sz="900" b="0" i="1">
                <a:solidFill>
                  <a:schemeClr val="tx1"/>
                </a:solidFill>
              </a:rPr>
              <a:t>Source: IBES, Jason Todd, Morgan Stanley Research.</a:t>
            </a:r>
          </a:p>
        </p:txBody>
      </p:sp>
      <p:sp>
        <p:nvSpPr>
          <p:cNvPr id="53256" name="Oval 9"/>
          <p:cNvSpPr>
            <a:spLocks noChangeArrowheads="1"/>
          </p:cNvSpPr>
          <p:nvPr/>
        </p:nvSpPr>
        <p:spPr bwMode="auto">
          <a:xfrm>
            <a:off x="7772400" y="2286000"/>
            <a:ext cx="762000" cy="2971800"/>
          </a:xfrm>
          <a:prstGeom prst="ellipse">
            <a:avLst/>
          </a:prstGeom>
          <a:noFill/>
          <a:ln w="285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title" idx="4294967295"/>
          </p:nvPr>
        </p:nvSpPr>
        <p:spPr>
          <a:xfrm>
            <a:off x="163513" y="123825"/>
            <a:ext cx="8809037" cy="750888"/>
          </a:xfrm>
        </p:spPr>
        <p:txBody>
          <a:bodyPr/>
          <a:lstStyle/>
          <a:p>
            <a:pPr algn="ctr"/>
            <a:r>
              <a:rPr lang="en-US" smtClean="0">
                <a:solidFill>
                  <a:schemeClr val="accent1"/>
                </a:solidFill>
              </a:rPr>
              <a:t>Technology Sector Shining Relative to Others</a:t>
            </a:r>
            <a:br>
              <a:rPr lang="en-US" smtClean="0">
                <a:solidFill>
                  <a:schemeClr val="accent1"/>
                </a:solidFill>
              </a:rPr>
            </a:br>
            <a:r>
              <a:rPr lang="en-US" sz="2200" smtClean="0">
                <a:solidFill>
                  <a:schemeClr val="accent1"/>
                </a:solidFill>
              </a:rPr>
              <a:t>19% of S&amp;P500 Market Capitalization vs. 15% in 2008</a:t>
            </a:r>
            <a:endParaRPr lang="en-US" sz="1000" smtClean="0">
              <a:solidFill>
                <a:srgbClr val="FF0000"/>
              </a:solidFill>
            </a:endParaRPr>
          </a:p>
        </p:txBody>
      </p:sp>
      <p:sp>
        <p:nvSpPr>
          <p:cNvPr id="54274" name="Text Box 4"/>
          <p:cNvSpPr txBox="1">
            <a:spLocks noChangeArrowheads="1"/>
          </p:cNvSpPr>
          <p:nvPr/>
        </p:nvSpPr>
        <p:spPr bwMode="auto">
          <a:xfrm>
            <a:off x="2133600" y="1143000"/>
            <a:ext cx="4992688" cy="304800"/>
          </a:xfrm>
          <a:prstGeom prst="rect">
            <a:avLst/>
          </a:prstGeom>
          <a:noFill/>
          <a:ln w="9525">
            <a:noFill/>
            <a:miter lim="800000"/>
            <a:headEnd/>
            <a:tailEnd/>
          </a:ln>
        </p:spPr>
        <p:txBody>
          <a:bodyPr wrap="none">
            <a:spAutoFit/>
          </a:bodyPr>
          <a:lstStyle/>
          <a:p>
            <a:r>
              <a:rPr lang="en-US">
                <a:solidFill>
                  <a:schemeClr val="accent1"/>
                </a:solidFill>
              </a:rPr>
              <a:t>S&amp;P 500 Sector Market Capitalization Share, 1995 – 2009 </a:t>
            </a:r>
          </a:p>
        </p:txBody>
      </p:sp>
      <p:sp>
        <p:nvSpPr>
          <p:cNvPr id="54275" name="Text Box 11"/>
          <p:cNvSpPr txBox="1">
            <a:spLocks noChangeArrowheads="1"/>
          </p:cNvSpPr>
          <p:nvPr/>
        </p:nvSpPr>
        <p:spPr bwMode="auto">
          <a:xfrm>
            <a:off x="304800" y="6324600"/>
            <a:ext cx="8455025" cy="203200"/>
          </a:xfrm>
          <a:prstGeom prst="rect">
            <a:avLst/>
          </a:prstGeom>
          <a:noFill/>
          <a:ln w="9525">
            <a:noFill/>
            <a:miter lim="800000"/>
            <a:headEnd/>
            <a:tailEnd/>
          </a:ln>
        </p:spPr>
        <p:txBody>
          <a:bodyPr/>
          <a:lstStyle/>
          <a:p>
            <a:pPr marL="266700" indent="-266700" algn="r"/>
            <a:r>
              <a:rPr lang="en-US" sz="900" b="0" i="1">
                <a:solidFill>
                  <a:schemeClr val="tx1"/>
                </a:solidFill>
              </a:rPr>
              <a:t>Note: Data as of year end for 1995 – 2008, *2009 data as of 10/15/09, Green = largest sector by market capitalization.</a:t>
            </a:r>
          </a:p>
          <a:p>
            <a:pPr marL="266700" indent="-266700" algn="r"/>
            <a:r>
              <a:rPr lang="en-US" sz="900" b="0" i="1">
                <a:solidFill>
                  <a:schemeClr val="tx1"/>
                </a:solidFill>
              </a:rPr>
              <a:t>Source: Bloomberg, FactSet, Morgan Stanley Research.</a:t>
            </a:r>
          </a:p>
        </p:txBody>
      </p:sp>
      <p:sp>
        <p:nvSpPr>
          <p:cNvPr id="54276"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A9659ECE-2369-43CC-B795-148309EAE3B0}" type="slidenum">
              <a:rPr lang="en-US" sz="1000" b="0">
                <a:solidFill>
                  <a:schemeClr val="tx1"/>
                </a:solidFill>
              </a:rPr>
              <a:pPr algn="r" defTabSz="1019175" eaLnBrk="0" hangingPunct="0"/>
              <a:t>8</a:t>
            </a:fld>
            <a:endParaRPr lang="en-US" sz="1000" b="0">
              <a:solidFill>
                <a:schemeClr val="tx1"/>
              </a:solidFill>
            </a:endParaRPr>
          </a:p>
        </p:txBody>
      </p:sp>
      <p:sp>
        <p:nvSpPr>
          <p:cNvPr id="54277" name="Text Box 9"/>
          <p:cNvSpPr txBox="1">
            <a:spLocks noChangeArrowheads="1"/>
          </p:cNvSpPr>
          <p:nvPr/>
        </p:nvSpPr>
        <p:spPr bwMode="auto">
          <a:xfrm>
            <a:off x="8804275" y="1611313"/>
            <a:ext cx="254000" cy="304800"/>
          </a:xfrm>
          <a:prstGeom prst="rect">
            <a:avLst/>
          </a:prstGeom>
          <a:noFill/>
          <a:ln w="9525">
            <a:noFill/>
            <a:miter lim="800000"/>
            <a:headEnd/>
            <a:tailEnd/>
          </a:ln>
        </p:spPr>
        <p:txBody>
          <a:bodyPr wrap="none">
            <a:spAutoFit/>
          </a:bodyPr>
          <a:lstStyle/>
          <a:p>
            <a:r>
              <a:rPr lang="en-US">
                <a:solidFill>
                  <a:schemeClr val="accent1"/>
                </a:solidFill>
              </a:rPr>
              <a:t>*</a:t>
            </a:r>
          </a:p>
        </p:txBody>
      </p:sp>
      <p:sp>
        <p:nvSpPr>
          <p:cNvPr id="54278" name="Rectangle 5"/>
          <p:cNvSpPr>
            <a:spLocks noChangeArrowheads="1"/>
          </p:cNvSpPr>
          <p:nvPr/>
        </p:nvSpPr>
        <p:spPr bwMode="auto">
          <a:xfrm>
            <a:off x="5715000" y="1638300"/>
            <a:ext cx="533400" cy="3962400"/>
          </a:xfrm>
          <a:prstGeom prst="rect">
            <a:avLst/>
          </a:prstGeom>
          <a:noFill/>
          <a:ln w="28575">
            <a:solidFill>
              <a:schemeClr val="accent1"/>
            </a:solidFill>
            <a:miter lim="800000"/>
            <a:headEnd/>
            <a:tailEnd/>
          </a:ln>
        </p:spPr>
        <p:txBody>
          <a:bodyPr wrap="none" anchor="ctr"/>
          <a:lstStyle/>
          <a:p>
            <a:pPr algn="ctr"/>
            <a:endParaRPr lang="en-US"/>
          </a:p>
        </p:txBody>
      </p:sp>
      <p:sp>
        <p:nvSpPr>
          <p:cNvPr id="54279" name="Rectangle 5"/>
          <p:cNvSpPr>
            <a:spLocks noChangeArrowheads="1"/>
          </p:cNvSpPr>
          <p:nvPr/>
        </p:nvSpPr>
        <p:spPr bwMode="auto">
          <a:xfrm>
            <a:off x="8524875" y="1638300"/>
            <a:ext cx="533400" cy="3962400"/>
          </a:xfrm>
          <a:prstGeom prst="rect">
            <a:avLst/>
          </a:prstGeom>
          <a:noFill/>
          <a:ln w="28575">
            <a:solidFill>
              <a:schemeClr val="accent1"/>
            </a:solidFill>
            <a:miter lim="800000"/>
            <a:headEnd/>
            <a:tailEnd/>
          </a:ln>
        </p:spPr>
        <p:txBody>
          <a:bodyPr wrap="none" anchor="ctr"/>
          <a:lstStyle/>
          <a:p>
            <a:pPr algn="ctr"/>
            <a:endParaRPr lang="en-US"/>
          </a:p>
        </p:txBody>
      </p:sp>
      <p:sp>
        <p:nvSpPr>
          <p:cNvPr id="54280" name="Line 10"/>
          <p:cNvSpPr>
            <a:spLocks noChangeShapeType="1"/>
          </p:cNvSpPr>
          <p:nvPr/>
        </p:nvSpPr>
        <p:spPr bwMode="auto">
          <a:xfrm>
            <a:off x="5705475" y="5486400"/>
            <a:ext cx="533400" cy="0"/>
          </a:xfrm>
          <a:prstGeom prst="line">
            <a:avLst/>
          </a:prstGeom>
          <a:noFill/>
          <a:ln w="28575">
            <a:solidFill>
              <a:schemeClr val="tx1"/>
            </a:solidFill>
            <a:round/>
            <a:headEnd/>
            <a:tailEnd/>
          </a:ln>
        </p:spPr>
        <p:txBody>
          <a:bodyPr/>
          <a:lstStyle/>
          <a:p>
            <a:endParaRPr lang="en-US"/>
          </a:p>
        </p:txBody>
      </p:sp>
      <p:sp>
        <p:nvSpPr>
          <p:cNvPr id="54281" name="Line 11"/>
          <p:cNvSpPr>
            <a:spLocks noChangeShapeType="1"/>
          </p:cNvSpPr>
          <p:nvPr/>
        </p:nvSpPr>
        <p:spPr bwMode="auto">
          <a:xfrm>
            <a:off x="8515350" y="5486400"/>
            <a:ext cx="533400" cy="0"/>
          </a:xfrm>
          <a:prstGeom prst="line">
            <a:avLst/>
          </a:prstGeom>
          <a:noFill/>
          <a:ln w="28575">
            <a:solidFill>
              <a:schemeClr val="tx1"/>
            </a:solidFill>
            <a:round/>
            <a:headEnd/>
            <a:tailEnd/>
          </a:ln>
        </p:spPr>
        <p:txBody>
          <a:bodyPr/>
          <a:lstStyle/>
          <a:p>
            <a:endParaRPr lang="en-US"/>
          </a:p>
        </p:txBody>
      </p:sp>
      <p:cxnSp>
        <p:nvCxnSpPr>
          <p:cNvPr id="54282" name="AutoShape 12"/>
          <p:cNvCxnSpPr>
            <a:cxnSpLocks noChangeShapeType="1"/>
            <a:stCxn id="54278" idx="2"/>
            <a:endCxn id="54279" idx="2"/>
          </p:cNvCxnSpPr>
          <p:nvPr/>
        </p:nvCxnSpPr>
        <p:spPr bwMode="auto">
          <a:xfrm rot="16200000" flipH="1">
            <a:off x="7385844" y="4210844"/>
            <a:ext cx="1587" cy="2809875"/>
          </a:xfrm>
          <a:prstGeom prst="bentConnector3">
            <a:avLst>
              <a:gd name="adj1" fmla="val 13500005"/>
            </a:avLst>
          </a:prstGeom>
          <a:noFill/>
          <a:ln w="28575">
            <a:solidFill>
              <a:schemeClr val="tx1"/>
            </a:solidFill>
            <a:miter lim="800000"/>
            <a:headEnd type="arrow" w="med" len="med"/>
            <a:tailEnd type="arrow" w="med" len="med"/>
          </a:ln>
        </p:spPr>
      </p:cxnSp>
      <p:grpSp>
        <p:nvGrpSpPr>
          <p:cNvPr id="54283" name="Group 14"/>
          <p:cNvGrpSpPr>
            <a:grpSpLocks/>
          </p:cNvGrpSpPr>
          <p:nvPr/>
        </p:nvGrpSpPr>
        <p:grpSpPr bwMode="auto">
          <a:xfrm>
            <a:off x="47625" y="1733550"/>
            <a:ext cx="8951913" cy="3733800"/>
            <a:chOff x="30" y="1092"/>
            <a:chExt cx="5639" cy="2352"/>
          </a:xfrm>
        </p:grpSpPr>
        <p:pic>
          <p:nvPicPr>
            <p:cNvPr id="54284" name="Picture 7"/>
            <p:cNvPicPr>
              <a:picLocks noChangeAspect="1" noChangeArrowheads="1"/>
            </p:cNvPicPr>
            <p:nvPr/>
          </p:nvPicPr>
          <p:blipFill>
            <a:blip r:embed="rId2"/>
            <a:srcRect/>
            <a:stretch>
              <a:fillRect/>
            </a:stretch>
          </p:blipFill>
          <p:spPr bwMode="auto">
            <a:xfrm>
              <a:off x="30" y="1092"/>
              <a:ext cx="5639" cy="2352"/>
            </a:xfrm>
            <a:prstGeom prst="rect">
              <a:avLst/>
            </a:prstGeom>
            <a:noFill/>
            <a:ln w="9525">
              <a:noFill/>
              <a:miter lim="800000"/>
              <a:headEnd/>
              <a:tailEnd/>
            </a:ln>
          </p:spPr>
        </p:pic>
        <p:sp>
          <p:nvSpPr>
            <p:cNvPr id="54285" name="Text Box 13"/>
            <p:cNvSpPr txBox="1">
              <a:spLocks noChangeArrowheads="1"/>
            </p:cNvSpPr>
            <p:nvPr/>
          </p:nvSpPr>
          <p:spPr bwMode="auto">
            <a:xfrm>
              <a:off x="48" y="1344"/>
              <a:ext cx="1096" cy="115"/>
            </a:xfrm>
            <a:prstGeom prst="rect">
              <a:avLst/>
            </a:prstGeom>
            <a:solidFill>
              <a:srgbClr val="061F3D"/>
            </a:solidFill>
            <a:ln w="9525">
              <a:noFill/>
              <a:miter lim="800000"/>
              <a:headEnd/>
              <a:tailEnd/>
            </a:ln>
          </p:spPr>
          <p:txBody>
            <a:bodyPr wrap="none" lIns="0" tIns="0" rIns="0" bIns="0">
              <a:spAutoFit/>
            </a:bodyPr>
            <a:lstStyle/>
            <a:p>
              <a:r>
                <a:rPr lang="en-US" sz="1200">
                  <a:solidFill>
                    <a:srgbClr val="00FF00"/>
                  </a:solidFill>
                </a:rPr>
                <a:t>Information Technology</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2"/>
          <a:srcRect t="12741"/>
          <a:stretch>
            <a:fillRect/>
          </a:stretch>
        </p:blipFill>
        <p:spPr bwMode="auto">
          <a:xfrm>
            <a:off x="123825" y="1219200"/>
            <a:ext cx="8909050" cy="5314950"/>
          </a:xfrm>
          <a:prstGeom prst="rect">
            <a:avLst/>
          </a:prstGeom>
          <a:noFill/>
          <a:ln w="88900" algn="ctr">
            <a:noFill/>
            <a:miter lim="800000"/>
            <a:headEnd/>
            <a:tailEnd/>
          </a:ln>
        </p:spPr>
      </p:pic>
      <p:sp>
        <p:nvSpPr>
          <p:cNvPr id="55298" name="Rectangle 3"/>
          <p:cNvSpPr>
            <a:spLocks noGrp="1" noChangeArrowheads="1"/>
          </p:cNvSpPr>
          <p:nvPr>
            <p:ph type="title"/>
          </p:nvPr>
        </p:nvSpPr>
        <p:spPr>
          <a:xfrm>
            <a:off x="19050" y="128588"/>
            <a:ext cx="9144000" cy="709612"/>
          </a:xfrm>
        </p:spPr>
        <p:txBody>
          <a:bodyPr/>
          <a:lstStyle/>
          <a:p>
            <a:pPr algn="ctr"/>
            <a:r>
              <a:rPr lang="en-US" smtClean="0">
                <a:solidFill>
                  <a:schemeClr val="accent1"/>
                </a:solidFill>
              </a:rPr>
              <a:t>Intel as Proxy For Technology Spending</a:t>
            </a:r>
            <a:br>
              <a:rPr lang="en-US" smtClean="0">
                <a:solidFill>
                  <a:schemeClr val="accent1"/>
                </a:solidFill>
              </a:rPr>
            </a:br>
            <a:r>
              <a:rPr lang="en-US" sz="1900" smtClean="0">
                <a:solidFill>
                  <a:schemeClr val="accent1"/>
                </a:solidFill>
              </a:rPr>
              <a:t>CQ3:09 Revenue (+17% Q/Q) = Highest CQ3 Sequential Growth in 30+ Years</a:t>
            </a:r>
          </a:p>
        </p:txBody>
      </p:sp>
      <p:sp>
        <p:nvSpPr>
          <p:cNvPr id="55299" name="Text Box 22"/>
          <p:cNvSpPr txBox="1">
            <a:spLocks noChangeArrowheads="1"/>
          </p:cNvSpPr>
          <p:nvPr/>
        </p:nvSpPr>
        <p:spPr bwMode="auto">
          <a:xfrm>
            <a:off x="227013" y="6453188"/>
            <a:ext cx="8455025" cy="203200"/>
          </a:xfrm>
          <a:prstGeom prst="rect">
            <a:avLst/>
          </a:prstGeom>
          <a:noFill/>
          <a:ln w="9525" algn="ctr">
            <a:noFill/>
            <a:miter lim="800000"/>
            <a:headEnd/>
            <a:tailEnd/>
          </a:ln>
        </p:spPr>
        <p:txBody>
          <a:bodyPr/>
          <a:lstStyle/>
          <a:p>
            <a:pPr algn="r"/>
            <a:r>
              <a:rPr lang="en-US" sz="900" b="0" i="1">
                <a:solidFill>
                  <a:schemeClr val="tx1"/>
                </a:solidFill>
              </a:rPr>
              <a:t>Note: CQ4:09E based on midpoint of company guidance issued on 10/13/09. Source: Intel, FactSet.</a:t>
            </a:r>
          </a:p>
        </p:txBody>
      </p:sp>
      <p:sp>
        <p:nvSpPr>
          <p:cNvPr id="55300" name="Slide Number Placeholder 3"/>
          <p:cNvSpPr txBox="1">
            <a:spLocks noGrp="1"/>
          </p:cNvSpPr>
          <p:nvPr/>
        </p:nvSpPr>
        <p:spPr bwMode="auto">
          <a:xfrm>
            <a:off x="8767763" y="6440488"/>
            <a:ext cx="231775" cy="244475"/>
          </a:xfrm>
          <a:prstGeom prst="rect">
            <a:avLst/>
          </a:prstGeom>
          <a:noFill/>
          <a:ln w="9525">
            <a:noFill/>
            <a:miter lim="800000"/>
            <a:headEnd/>
            <a:tailEnd/>
          </a:ln>
        </p:spPr>
        <p:txBody>
          <a:bodyPr wrap="none" lIns="45720" rIns="45720" anchor="b">
            <a:spAutoFit/>
          </a:bodyPr>
          <a:lstStyle/>
          <a:p>
            <a:pPr algn="r" defTabSz="1019175" eaLnBrk="0" hangingPunct="0"/>
            <a:fld id="{4B60BDE7-5D8E-41A6-B040-FA6441210BF5}" type="slidenum">
              <a:rPr lang="en-US" sz="1000" b="0">
                <a:solidFill>
                  <a:schemeClr val="tx1"/>
                </a:solidFill>
              </a:rPr>
              <a:pPr algn="r" defTabSz="1019175" eaLnBrk="0" hangingPunct="0"/>
              <a:t>9</a:t>
            </a:fld>
            <a:endParaRPr lang="en-US" sz="1000" b="0">
              <a:solidFill>
                <a:schemeClr val="tx1"/>
              </a:solidFill>
            </a:endParaRPr>
          </a:p>
        </p:txBody>
      </p:sp>
      <p:sp>
        <p:nvSpPr>
          <p:cNvPr id="55301" name="Text Box 6"/>
          <p:cNvSpPr txBox="1">
            <a:spLocks noChangeArrowheads="1"/>
          </p:cNvSpPr>
          <p:nvPr/>
        </p:nvSpPr>
        <p:spPr bwMode="auto">
          <a:xfrm>
            <a:off x="3600450" y="1933575"/>
            <a:ext cx="1317625" cy="422275"/>
          </a:xfrm>
          <a:prstGeom prst="rect">
            <a:avLst/>
          </a:prstGeom>
          <a:noFill/>
          <a:ln w="88900" algn="ctr">
            <a:noFill/>
            <a:miter lim="800000"/>
            <a:headEnd/>
            <a:tailEnd/>
          </a:ln>
        </p:spPr>
        <p:txBody>
          <a:bodyPr>
            <a:spAutoFit/>
          </a:bodyPr>
          <a:lstStyle/>
          <a:p>
            <a:pPr algn="ctr" eaLnBrk="0" hangingPunct="0">
              <a:lnSpc>
                <a:spcPct val="90000"/>
              </a:lnSpc>
            </a:pPr>
            <a:r>
              <a:rPr lang="en-US" sz="1200">
                <a:solidFill>
                  <a:schemeClr val="tx1"/>
                </a:solidFill>
              </a:rPr>
              <a:t>Average Y/Y Growth = 5%</a:t>
            </a:r>
          </a:p>
        </p:txBody>
      </p:sp>
      <p:sp>
        <p:nvSpPr>
          <p:cNvPr id="55302" name="Line 7"/>
          <p:cNvSpPr>
            <a:spLocks noChangeShapeType="1"/>
          </p:cNvSpPr>
          <p:nvPr/>
        </p:nvSpPr>
        <p:spPr bwMode="auto">
          <a:xfrm>
            <a:off x="4286250" y="2466975"/>
            <a:ext cx="0" cy="457200"/>
          </a:xfrm>
          <a:prstGeom prst="line">
            <a:avLst/>
          </a:prstGeom>
          <a:noFill/>
          <a:ln w="38100">
            <a:solidFill>
              <a:schemeClr val="tx1"/>
            </a:solidFill>
            <a:round/>
            <a:headEnd/>
            <a:tailEnd type="triangle" w="med" len="med"/>
          </a:ln>
        </p:spPr>
        <p:txBody>
          <a:bodyPr anchor="ctr"/>
          <a:lstStyle/>
          <a:p>
            <a:endParaRPr lang="en-US"/>
          </a:p>
        </p:txBody>
      </p:sp>
      <p:sp>
        <p:nvSpPr>
          <p:cNvPr id="55303" name="Text Box 8"/>
          <p:cNvSpPr txBox="1">
            <a:spLocks noChangeArrowheads="1"/>
          </p:cNvSpPr>
          <p:nvPr/>
        </p:nvSpPr>
        <p:spPr bwMode="auto">
          <a:xfrm>
            <a:off x="2441575" y="1219200"/>
            <a:ext cx="4608513" cy="284163"/>
          </a:xfrm>
          <a:prstGeom prst="rect">
            <a:avLst/>
          </a:prstGeom>
          <a:noFill/>
          <a:ln w="88900" algn="ctr">
            <a:noFill/>
            <a:miter lim="800000"/>
            <a:headEnd/>
            <a:tailEnd/>
          </a:ln>
        </p:spPr>
        <p:txBody>
          <a:bodyPr wrap="none">
            <a:spAutoFit/>
          </a:bodyPr>
          <a:lstStyle/>
          <a:p>
            <a:pPr algn="ctr" eaLnBrk="0" hangingPunct="0">
              <a:lnSpc>
                <a:spcPct val="90000"/>
              </a:lnSpc>
            </a:pPr>
            <a:r>
              <a:rPr lang="en-US">
                <a:solidFill>
                  <a:schemeClr val="accent1"/>
                </a:solidFill>
              </a:rPr>
              <a:t>Intel Revenue &amp; Y/Y Growth Rate, CQ1:96 – CQ4:09E</a:t>
            </a:r>
          </a:p>
        </p:txBody>
      </p:sp>
      <p:sp>
        <p:nvSpPr>
          <p:cNvPr id="55304" name="Oval 9"/>
          <p:cNvSpPr>
            <a:spLocks noChangeArrowheads="1"/>
          </p:cNvSpPr>
          <p:nvPr/>
        </p:nvSpPr>
        <p:spPr bwMode="auto">
          <a:xfrm>
            <a:off x="3429000" y="3276600"/>
            <a:ext cx="971550" cy="1981200"/>
          </a:xfrm>
          <a:prstGeom prst="ellipse">
            <a:avLst/>
          </a:prstGeom>
          <a:noFill/>
          <a:ln w="28575" algn="ctr">
            <a:solidFill>
              <a:schemeClr val="tx1"/>
            </a:solidFill>
            <a:round/>
            <a:headEnd/>
            <a:tailEnd/>
          </a:ln>
        </p:spPr>
        <p:txBody>
          <a:bodyPr wrap="none" anchor="ctr"/>
          <a:lstStyle/>
          <a:p>
            <a:pPr algn="ctr" eaLnBrk="0" hangingPunct="0">
              <a:lnSpc>
                <a:spcPct val="90000"/>
              </a:lnSpc>
            </a:pPr>
            <a:endParaRPr lang="en-US"/>
          </a:p>
        </p:txBody>
      </p:sp>
      <p:sp>
        <p:nvSpPr>
          <p:cNvPr id="55305" name="Oval 10"/>
          <p:cNvSpPr>
            <a:spLocks noChangeArrowheads="1"/>
          </p:cNvSpPr>
          <p:nvPr/>
        </p:nvSpPr>
        <p:spPr bwMode="auto">
          <a:xfrm>
            <a:off x="7315200" y="3276600"/>
            <a:ext cx="971550" cy="1981200"/>
          </a:xfrm>
          <a:prstGeom prst="ellipse">
            <a:avLst/>
          </a:prstGeom>
          <a:noFill/>
          <a:ln w="28575" algn="ctr">
            <a:solidFill>
              <a:schemeClr val="tx1"/>
            </a:solidFill>
            <a:round/>
            <a:headEnd/>
            <a:tailEnd/>
          </a:ln>
        </p:spPr>
        <p:txBody>
          <a:bodyPr wrap="none" anchor="ctr"/>
          <a:lstStyle/>
          <a:p>
            <a:pPr algn="ctr" eaLnBrk="0" hangingPunct="0">
              <a:lnSpc>
                <a:spcPct val="90000"/>
              </a:lnSpc>
            </a:pPr>
            <a:endParaRPr lang="en-US"/>
          </a:p>
        </p:txBody>
      </p:sp>
      <p:sp>
        <p:nvSpPr>
          <p:cNvPr id="55306" name="AutoShape 11"/>
          <p:cNvSpPr>
            <a:spLocks noChangeArrowheads="1"/>
          </p:cNvSpPr>
          <p:nvPr/>
        </p:nvSpPr>
        <p:spPr bwMode="auto">
          <a:xfrm>
            <a:off x="4505325" y="4114800"/>
            <a:ext cx="2514600" cy="590550"/>
          </a:xfrm>
          <a:prstGeom prst="leftRightArrow">
            <a:avLst>
              <a:gd name="adj1" fmla="val 50000"/>
              <a:gd name="adj2" fmla="val 65862"/>
            </a:avLst>
          </a:prstGeom>
          <a:solidFill>
            <a:srgbClr val="061F3F"/>
          </a:solidFill>
          <a:ln w="28575" algn="ctr">
            <a:solidFill>
              <a:schemeClr val="tx1"/>
            </a:solidFill>
            <a:miter lim="800000"/>
            <a:headEnd/>
            <a:tailEnd/>
          </a:ln>
        </p:spPr>
        <p:txBody>
          <a:bodyPr wrap="none" anchor="ctr"/>
          <a:lstStyle/>
          <a:p>
            <a:pPr algn="ctr" eaLnBrk="0" hangingPunct="0">
              <a:lnSpc>
                <a:spcPct val="90000"/>
              </a:lnSpc>
            </a:pPr>
            <a:endParaRPr lang="en-US"/>
          </a:p>
        </p:txBody>
      </p:sp>
      <p:sp>
        <p:nvSpPr>
          <p:cNvPr id="55307" name="Text Box 12"/>
          <p:cNvSpPr txBox="1">
            <a:spLocks noChangeArrowheads="1"/>
          </p:cNvSpPr>
          <p:nvPr/>
        </p:nvSpPr>
        <p:spPr bwMode="auto">
          <a:xfrm>
            <a:off x="4972050" y="4286250"/>
            <a:ext cx="1600200" cy="257175"/>
          </a:xfrm>
          <a:prstGeom prst="rect">
            <a:avLst/>
          </a:prstGeom>
          <a:noFill/>
          <a:ln w="88900" algn="ctr">
            <a:noFill/>
            <a:miter lim="800000"/>
            <a:headEnd/>
            <a:tailEnd/>
          </a:ln>
        </p:spPr>
        <p:txBody>
          <a:bodyPr>
            <a:spAutoFit/>
          </a:bodyPr>
          <a:lstStyle/>
          <a:p>
            <a:pPr algn="ctr" eaLnBrk="0" hangingPunct="0">
              <a:lnSpc>
                <a:spcPct val="90000"/>
              </a:lnSpc>
            </a:pPr>
            <a:r>
              <a:rPr lang="en-US" sz="1200">
                <a:solidFill>
                  <a:schemeClr val="tx1"/>
                </a:solidFill>
              </a:rPr>
              <a:t>Similar Patterns</a:t>
            </a:r>
          </a:p>
        </p:txBody>
      </p:sp>
      <p:sp>
        <p:nvSpPr>
          <p:cNvPr id="55308" name="Text Box 13"/>
          <p:cNvSpPr txBox="1">
            <a:spLocks noChangeArrowheads="1"/>
          </p:cNvSpPr>
          <p:nvPr/>
        </p:nvSpPr>
        <p:spPr bwMode="auto">
          <a:xfrm rot="-5400000">
            <a:off x="7862887" y="5672138"/>
            <a:ext cx="766763" cy="242888"/>
          </a:xfrm>
          <a:prstGeom prst="rect">
            <a:avLst/>
          </a:prstGeom>
          <a:noFill/>
          <a:ln w="88900" algn="ctr">
            <a:noFill/>
            <a:miter lim="800000"/>
            <a:headEnd/>
            <a:tailEnd/>
          </a:ln>
        </p:spPr>
        <p:txBody>
          <a:bodyPr wrap="none">
            <a:spAutoFit/>
          </a:bodyPr>
          <a:lstStyle/>
          <a:p>
            <a:pPr algn="ctr" eaLnBrk="0" hangingPunct="0">
              <a:lnSpc>
                <a:spcPct val="90000"/>
              </a:lnSpc>
            </a:pPr>
            <a:r>
              <a:rPr lang="en-US" sz="1100">
                <a:solidFill>
                  <a:schemeClr val="tx1"/>
                </a:solidFill>
              </a:rPr>
              <a:t>CQ4:09E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SCREEN">
  <a:themeElements>
    <a:clrScheme name="2_---SCREEN 13">
      <a:dk1>
        <a:srgbClr val="B9F391"/>
      </a:dk1>
      <a:lt1>
        <a:srgbClr val="FFFFFF"/>
      </a:lt1>
      <a:dk2>
        <a:srgbClr val="1B91BB"/>
      </a:dk2>
      <a:lt2>
        <a:srgbClr val="0083C3"/>
      </a:lt2>
      <a:accent1>
        <a:srgbClr val="F6C54C"/>
      </a:accent1>
      <a:accent2>
        <a:srgbClr val="32C464"/>
      </a:accent2>
      <a:accent3>
        <a:srgbClr val="ABC7DA"/>
      </a:accent3>
      <a:accent4>
        <a:srgbClr val="DADADA"/>
      </a:accent4>
      <a:accent5>
        <a:srgbClr val="FADFB2"/>
      </a:accent5>
      <a:accent6>
        <a:srgbClr val="2CB15A"/>
      </a:accent6>
      <a:hlink>
        <a:srgbClr val="9DDEED"/>
      </a:hlink>
      <a:folHlink>
        <a:srgbClr val="F37B53"/>
      </a:folHlink>
    </a:clrScheme>
    <a:fontScheme name="2_---SCREEN">
      <a:majorFont>
        <a:latin typeface="Arial"/>
        <a:ea typeface=""/>
        <a:cs typeface="Arial"/>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lnDef>
  </a:objectDefaults>
  <a:extraClrSchemeLst>
    <a:extraClrScheme>
      <a:clrScheme name="2_---SCREEN 1">
        <a:dk1>
          <a:srgbClr val="F78347"/>
        </a:dk1>
        <a:lt1>
          <a:srgbClr val="FFFFFF"/>
        </a:lt1>
        <a:dk2>
          <a:srgbClr val="002A6E"/>
        </a:dk2>
        <a:lt2>
          <a:srgbClr val="923E7A"/>
        </a:lt2>
        <a:accent1>
          <a:srgbClr val="F4B71E"/>
        </a:accent1>
        <a:accent2>
          <a:srgbClr val="00B478"/>
        </a:accent2>
        <a:accent3>
          <a:srgbClr val="AAACBA"/>
        </a:accent3>
        <a:accent4>
          <a:srgbClr val="DADADA"/>
        </a:accent4>
        <a:accent5>
          <a:srgbClr val="F8D8AB"/>
        </a:accent5>
        <a:accent6>
          <a:srgbClr val="00A36C"/>
        </a:accent6>
        <a:hlink>
          <a:srgbClr val="8AA6D4"/>
        </a:hlink>
        <a:folHlink>
          <a:srgbClr val="9BEB87"/>
        </a:folHlink>
      </a:clrScheme>
      <a:clrMap bg1="dk2" tx1="lt1" bg2="dk1" tx2="lt2" accent1="accent1" accent2="accent2" accent3="accent3" accent4="accent4" accent5="accent5" accent6="accent6" hlink="hlink" folHlink="folHlink"/>
    </a:extraClrScheme>
    <a:extraClrScheme>
      <a:clrScheme name="2_---SCREEN 2">
        <a:dk1>
          <a:srgbClr val="F0714E"/>
        </a:dk1>
        <a:lt1>
          <a:srgbClr val="FFFFFF"/>
        </a:lt1>
        <a:dk2>
          <a:srgbClr val="002A6E"/>
        </a:dk2>
        <a:lt2>
          <a:srgbClr val="923E7A"/>
        </a:lt2>
        <a:accent1>
          <a:srgbClr val="F4B71E"/>
        </a:accent1>
        <a:accent2>
          <a:srgbClr val="00B478"/>
        </a:accent2>
        <a:accent3>
          <a:srgbClr val="AAACBA"/>
        </a:accent3>
        <a:accent4>
          <a:srgbClr val="DADADA"/>
        </a:accent4>
        <a:accent5>
          <a:srgbClr val="F8D8AB"/>
        </a:accent5>
        <a:accent6>
          <a:srgbClr val="00A36C"/>
        </a:accent6>
        <a:hlink>
          <a:srgbClr val="94C0F0"/>
        </a:hlink>
        <a:folHlink>
          <a:srgbClr val="B1FD87"/>
        </a:folHlink>
      </a:clrScheme>
      <a:clrMap bg1="dk2" tx1="lt1" bg2="dk1" tx2="lt2" accent1="accent1" accent2="accent2" accent3="accent3" accent4="accent4" accent5="accent5" accent6="accent6" hlink="hlink" folHlink="folHlink"/>
    </a:extraClrScheme>
    <a:extraClrScheme>
      <a:clrScheme name="2_---SCREEN 3">
        <a:dk1>
          <a:srgbClr val="B1FD87"/>
        </a:dk1>
        <a:lt1>
          <a:srgbClr val="FFFFFF"/>
        </a:lt1>
        <a:dk2>
          <a:srgbClr val="002A6E"/>
        </a:dk2>
        <a:lt2>
          <a:srgbClr val="923E7A"/>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F0714E"/>
        </a:folHlink>
      </a:clrScheme>
      <a:clrMap bg1="dk2" tx1="lt1" bg2="dk1" tx2="lt2" accent1="accent1" accent2="accent2" accent3="accent3" accent4="accent4" accent5="accent5" accent6="accent6" hlink="hlink" folHlink="folHlink"/>
    </a:extraClrScheme>
    <a:extraClrScheme>
      <a:clrScheme name="2_---SCREEN 4">
        <a:dk1>
          <a:srgbClr val="B1FD87"/>
        </a:dk1>
        <a:lt1>
          <a:srgbClr val="FFFFFF"/>
        </a:lt1>
        <a:dk2>
          <a:srgbClr val="002A6E"/>
        </a:dk2>
        <a:lt2>
          <a:srgbClr val="AE4A2D"/>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F0714E"/>
        </a:folHlink>
      </a:clrScheme>
      <a:clrMap bg1="dk2" tx1="lt1" bg2="dk1" tx2="lt2" accent1="accent1" accent2="accent2" accent3="accent3" accent4="accent4" accent5="accent5" accent6="accent6" hlink="hlink" folHlink="folHlink"/>
    </a:extraClrScheme>
    <a:extraClrScheme>
      <a:clrScheme name="2_---SCREEN 5">
        <a:dk1>
          <a:srgbClr val="B1FD87"/>
        </a:dk1>
        <a:lt1>
          <a:srgbClr val="FFFFFF"/>
        </a:lt1>
        <a:dk2>
          <a:srgbClr val="002A6E"/>
        </a:dk2>
        <a:lt2>
          <a:srgbClr val="AE4A2D"/>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E2603C"/>
        </a:folHlink>
      </a:clrScheme>
      <a:clrMap bg1="dk2" tx1="lt1" bg2="dk1" tx2="lt2" accent1="accent1" accent2="accent2" accent3="accent3" accent4="accent4" accent5="accent5" accent6="accent6" hlink="hlink" folHlink="folHlink"/>
    </a:extraClrScheme>
    <a:extraClrScheme>
      <a:clrScheme name="2_---SCREEN 6">
        <a:dk1>
          <a:srgbClr val="B1FD87"/>
        </a:dk1>
        <a:lt1>
          <a:srgbClr val="FFFFFF"/>
        </a:lt1>
        <a:dk2>
          <a:srgbClr val="002A6E"/>
        </a:dk2>
        <a:lt2>
          <a:srgbClr val="AE4A91"/>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E2603C"/>
        </a:folHlink>
      </a:clrScheme>
      <a:clrMap bg1="dk2" tx1="lt1" bg2="dk1" tx2="lt2" accent1="accent1" accent2="accent2" accent3="accent3" accent4="accent4" accent5="accent5" accent6="accent6" hlink="hlink" folHlink="folHlink"/>
    </a:extraClrScheme>
    <a:extraClrScheme>
      <a:clrScheme name="2_---SCREEN 7">
        <a:dk1>
          <a:srgbClr val="B1FD87"/>
        </a:dk1>
        <a:lt1>
          <a:srgbClr val="FFFFFF"/>
        </a:lt1>
        <a:dk2>
          <a:srgbClr val="002A6E"/>
        </a:dk2>
        <a:lt2>
          <a:srgbClr val="AB5F85"/>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E46B4A"/>
        </a:folHlink>
      </a:clrScheme>
      <a:clrMap bg1="dk2" tx1="lt1" bg2="dk1" tx2="lt2" accent1="accent1" accent2="accent2" accent3="accent3" accent4="accent4" accent5="accent5" accent6="accent6" hlink="hlink" folHlink="folHlink"/>
    </a:extraClrScheme>
    <a:extraClrScheme>
      <a:clrScheme name="2_---SCREEN 8">
        <a:dk1>
          <a:srgbClr val="B1FD87"/>
        </a:dk1>
        <a:lt1>
          <a:srgbClr val="FFFFFF"/>
        </a:lt1>
        <a:dk2>
          <a:srgbClr val="002A6E"/>
        </a:dk2>
        <a:lt2>
          <a:srgbClr val="AB5F85"/>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F27548"/>
        </a:folHlink>
      </a:clrScheme>
      <a:clrMap bg1="dk2" tx1="lt1" bg2="dk1" tx2="lt2" accent1="accent1" accent2="accent2" accent3="accent3" accent4="accent4" accent5="accent5" accent6="accent6" hlink="hlink" folHlink="folHlink"/>
    </a:extraClrScheme>
    <a:extraClrScheme>
      <a:clrScheme name="2_---SCREEN 9">
        <a:dk1>
          <a:srgbClr val="B1FD87"/>
        </a:dk1>
        <a:lt1>
          <a:srgbClr val="FFFFFF"/>
        </a:lt1>
        <a:dk2>
          <a:srgbClr val="002A6E"/>
        </a:dk2>
        <a:lt2>
          <a:srgbClr val="6689D0"/>
        </a:lt2>
        <a:accent1>
          <a:srgbClr val="F4B71E"/>
        </a:accent1>
        <a:accent2>
          <a:srgbClr val="00B478"/>
        </a:accent2>
        <a:accent3>
          <a:srgbClr val="AAACBA"/>
        </a:accent3>
        <a:accent4>
          <a:srgbClr val="DADADA"/>
        </a:accent4>
        <a:accent5>
          <a:srgbClr val="F8D8AB"/>
        </a:accent5>
        <a:accent6>
          <a:srgbClr val="00A36C"/>
        </a:accent6>
        <a:hlink>
          <a:srgbClr val="BAD2FF"/>
        </a:hlink>
        <a:folHlink>
          <a:srgbClr val="F27548"/>
        </a:folHlink>
      </a:clrScheme>
      <a:clrMap bg1="dk2" tx1="lt1" bg2="dk1" tx2="lt2" accent1="accent1" accent2="accent2" accent3="accent3" accent4="accent4" accent5="accent5" accent6="accent6" hlink="hlink" folHlink="folHlink"/>
    </a:extraClrScheme>
    <a:extraClrScheme>
      <a:clrScheme name="2_---SCREEN 10">
        <a:dk1>
          <a:srgbClr val="B1FD87"/>
        </a:dk1>
        <a:lt1>
          <a:srgbClr val="FFFFFF"/>
        </a:lt1>
        <a:dk2>
          <a:srgbClr val="001428"/>
        </a:dk2>
        <a:lt2>
          <a:srgbClr val="1E88AD"/>
        </a:lt2>
        <a:accent1>
          <a:srgbClr val="F4B71E"/>
        </a:accent1>
        <a:accent2>
          <a:srgbClr val="00B478"/>
        </a:accent2>
        <a:accent3>
          <a:srgbClr val="AAAAAC"/>
        </a:accent3>
        <a:accent4>
          <a:srgbClr val="DADADA"/>
        </a:accent4>
        <a:accent5>
          <a:srgbClr val="F8D8AB"/>
        </a:accent5>
        <a:accent6>
          <a:srgbClr val="00A36C"/>
        </a:accent6>
        <a:hlink>
          <a:srgbClr val="29B7DE"/>
        </a:hlink>
        <a:folHlink>
          <a:srgbClr val="F27548"/>
        </a:folHlink>
      </a:clrScheme>
      <a:clrMap bg1="dk2" tx1="lt1" bg2="dk1" tx2="lt2" accent1="accent1" accent2="accent2" accent3="accent3" accent4="accent4" accent5="accent5" accent6="accent6" hlink="hlink" folHlink="folHlink"/>
    </a:extraClrScheme>
    <a:extraClrScheme>
      <a:clrScheme name="2_---SCREEN 11">
        <a:dk1>
          <a:srgbClr val="B1FD87"/>
        </a:dk1>
        <a:lt1>
          <a:srgbClr val="FFFFFF"/>
        </a:lt1>
        <a:dk2>
          <a:srgbClr val="061F3F"/>
        </a:dk2>
        <a:lt2>
          <a:srgbClr val="1E88AD"/>
        </a:lt2>
        <a:accent1>
          <a:srgbClr val="F4B71E"/>
        </a:accent1>
        <a:accent2>
          <a:srgbClr val="00B478"/>
        </a:accent2>
        <a:accent3>
          <a:srgbClr val="AAABAF"/>
        </a:accent3>
        <a:accent4>
          <a:srgbClr val="DADADA"/>
        </a:accent4>
        <a:accent5>
          <a:srgbClr val="F8D8AB"/>
        </a:accent5>
        <a:accent6>
          <a:srgbClr val="00A36C"/>
        </a:accent6>
        <a:hlink>
          <a:srgbClr val="29B7DE"/>
        </a:hlink>
        <a:folHlink>
          <a:srgbClr val="F27548"/>
        </a:folHlink>
      </a:clrScheme>
      <a:clrMap bg1="dk2" tx1="lt1" bg2="dk1" tx2="lt2" accent1="accent1" accent2="accent2" accent3="accent3" accent4="accent4" accent5="accent5" accent6="accent6" hlink="hlink" folHlink="folHlink"/>
    </a:extraClrScheme>
    <a:extraClrScheme>
      <a:clrScheme name="2_---SCREEN 12">
        <a:dk1>
          <a:srgbClr val="B9F391"/>
        </a:dk1>
        <a:lt1>
          <a:srgbClr val="FFFFFF"/>
        </a:lt1>
        <a:dk2>
          <a:srgbClr val="1B91BB"/>
        </a:dk2>
        <a:lt2>
          <a:srgbClr val="1E88AD"/>
        </a:lt2>
        <a:accent1>
          <a:srgbClr val="F6C54C"/>
        </a:accent1>
        <a:accent2>
          <a:srgbClr val="00AA73"/>
        </a:accent2>
        <a:accent3>
          <a:srgbClr val="ABC7DA"/>
        </a:accent3>
        <a:accent4>
          <a:srgbClr val="DADADA"/>
        </a:accent4>
        <a:accent5>
          <a:srgbClr val="FADFB2"/>
        </a:accent5>
        <a:accent6>
          <a:srgbClr val="009A68"/>
        </a:accent6>
        <a:hlink>
          <a:srgbClr val="74D1EA"/>
        </a:hlink>
        <a:folHlink>
          <a:srgbClr val="F27244"/>
        </a:folHlink>
      </a:clrScheme>
      <a:clrMap bg1="dk2" tx1="lt1" bg2="dk1" tx2="lt2" accent1="accent1" accent2="accent2" accent3="accent3" accent4="accent4" accent5="accent5" accent6="accent6" hlink="hlink" folHlink="folHlink"/>
    </a:extraClrScheme>
    <a:extraClrScheme>
      <a:clrScheme name="2_---SCREEN 13">
        <a:dk1>
          <a:srgbClr val="B9F391"/>
        </a:dk1>
        <a:lt1>
          <a:srgbClr val="FFFFFF"/>
        </a:lt1>
        <a:dk2>
          <a:srgbClr val="1B91BB"/>
        </a:dk2>
        <a:lt2>
          <a:srgbClr val="0083C3"/>
        </a:lt2>
        <a:accent1>
          <a:srgbClr val="F6C54C"/>
        </a:accent1>
        <a:accent2>
          <a:srgbClr val="32C464"/>
        </a:accent2>
        <a:accent3>
          <a:srgbClr val="ABC7DA"/>
        </a:accent3>
        <a:accent4>
          <a:srgbClr val="DADADA"/>
        </a:accent4>
        <a:accent5>
          <a:srgbClr val="FADFB2"/>
        </a:accent5>
        <a:accent6>
          <a:srgbClr val="2CB15A"/>
        </a:accent6>
        <a:hlink>
          <a:srgbClr val="9DDEED"/>
        </a:hlink>
        <a:folHlink>
          <a:srgbClr val="F37B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
      <a:dk1>
        <a:srgbClr val="B9F391"/>
      </a:dk1>
      <a:lt1>
        <a:srgbClr val="FFFFFF"/>
      </a:lt1>
      <a:dk2>
        <a:srgbClr val="1B91BB"/>
      </a:dk2>
      <a:lt2>
        <a:srgbClr val="0083C3"/>
      </a:lt2>
      <a:accent1>
        <a:srgbClr val="F6C54C"/>
      </a:accent1>
      <a:accent2>
        <a:srgbClr val="32C464"/>
      </a:accent2>
      <a:accent3>
        <a:srgbClr val="ABC7DA"/>
      </a:accent3>
      <a:accent4>
        <a:srgbClr val="DADADA"/>
      </a:accent4>
      <a:accent5>
        <a:srgbClr val="FADFB2"/>
      </a:accent5>
      <a:accent6>
        <a:srgbClr val="2CB15A"/>
      </a:accent6>
      <a:hlink>
        <a:srgbClr val="9DDEED"/>
      </a:hlink>
      <a:folHlink>
        <a:srgbClr val="F37B53"/>
      </a:folHlink>
    </a:clrScheme>
    <a:fontScheme name="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B9F391"/>
      </a:dk1>
      <a:lt1>
        <a:srgbClr val="FFFFFF"/>
      </a:lt1>
      <a:dk2>
        <a:srgbClr val="1B91BB"/>
      </a:dk2>
      <a:lt2>
        <a:srgbClr val="0083C3"/>
      </a:lt2>
      <a:accent1>
        <a:srgbClr val="F6C54C"/>
      </a:accent1>
      <a:accent2>
        <a:srgbClr val="32C464"/>
      </a:accent2>
      <a:accent3>
        <a:srgbClr val="ABC7DA"/>
      </a:accent3>
      <a:accent4>
        <a:srgbClr val="DADADA"/>
      </a:accent4>
      <a:accent5>
        <a:srgbClr val="FADFB2"/>
      </a:accent5>
      <a:accent6>
        <a:srgbClr val="2CB15A"/>
      </a:accent6>
      <a:hlink>
        <a:srgbClr val="9DDEED"/>
      </a:hlink>
      <a:folHlink>
        <a:srgbClr val="F37B53"/>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889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sz="1400" b="1" i="0" u="none" strike="noStrike" cap="none" normalizeH="0" baseline="0" smtClean="0">
            <a:ln>
              <a:noFill/>
            </a:ln>
            <a:solidFill>
              <a:srgbClr val="061F3F"/>
            </a:solidFill>
            <a:effectLst/>
            <a:latin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FirmwideScreen</Template>
  <TotalTime>68522</TotalTime>
  <Words>7676</Words>
  <Application>Microsoft Office PowerPoint</Application>
  <PresentationFormat>On-screen Show (4:3)</PresentationFormat>
  <Paragraphs>849</Paragraphs>
  <Slides>68</Slides>
  <Notes>10</Notes>
  <HiddenSlides>0</HiddenSlides>
  <MMClips>0</MMClips>
  <ScaleCrop>false</ScaleCrop>
  <HeadingPairs>
    <vt:vector size="8" baseType="variant">
      <vt:variant>
        <vt:lpstr>Fonts Used</vt:lpstr>
      </vt:variant>
      <vt:variant>
        <vt:i4>10</vt:i4>
      </vt:variant>
      <vt:variant>
        <vt:lpstr>Design Template</vt:lpstr>
      </vt:variant>
      <vt:variant>
        <vt:i4>4</vt:i4>
      </vt:variant>
      <vt:variant>
        <vt:lpstr>Embedded OLE Servers</vt:lpstr>
      </vt:variant>
      <vt:variant>
        <vt:i4>2</vt:i4>
      </vt:variant>
      <vt:variant>
        <vt:lpstr>Slide Titles</vt:lpstr>
      </vt:variant>
      <vt:variant>
        <vt:i4>68</vt:i4>
      </vt:variant>
    </vt:vector>
  </HeadingPairs>
  <TitlesOfParts>
    <vt:vector size="84" baseType="lpstr">
      <vt:lpstr>Arial</vt:lpstr>
      <vt:lpstr>Times</vt:lpstr>
      <vt:lpstr>MS PGothic</vt:lpstr>
      <vt:lpstr>Symbol</vt:lpstr>
      <vt:lpstr>MS Gothic</vt:lpstr>
      <vt:lpstr>Times New Roman</vt:lpstr>
      <vt:lpstr>Verdana</vt:lpstr>
      <vt:lpstr>MS Mincho</vt:lpstr>
      <vt:lpstr>ArialMT-Bold</vt:lpstr>
      <vt:lpstr>ArialMT</vt:lpstr>
      <vt:lpstr>2_---SCREEN</vt:lpstr>
      <vt:lpstr>5_Custom Design</vt:lpstr>
      <vt:lpstr>2_Custom Design</vt:lpstr>
      <vt:lpstr>2_---SCREEN</vt:lpstr>
      <vt:lpstr>Chart</vt:lpstr>
      <vt:lpstr>Worksheet</vt:lpstr>
      <vt:lpstr>Slide 1</vt:lpstr>
      <vt:lpstr>Slide 2</vt:lpstr>
      <vt:lpstr>Financial Market + Economy Update / Dashboard</vt:lpstr>
      <vt:lpstr>Stock Market = Often a Leading Indicator of Economic Growth  Russia +181% vs. 36-Month Low / India +109% / China +72% / USA (S&amp;P500) +59%</vt:lpstr>
      <vt:lpstr>Credit Spreads Narrowing = Easier to Borrow Money  But Borrowing Cost Still High vs. ‘Normal’</vt:lpstr>
      <vt:lpstr>Stock Market Volatility Implies Relatively Stable Outlook Volatility Index (VIX) Has Returned Near ‘Normal’</vt:lpstr>
      <vt:lpstr>S&amp;P500 Positive Earnings Estimate Revisions Rising After Largest Cuts in 20 Years (in C2008 / CQ1:09)</vt:lpstr>
      <vt:lpstr>Technology Sector Shining Relative to Others 19% of S&amp;P500 Market Capitalization vs. 15% in 2008</vt:lpstr>
      <vt:lpstr>Intel as Proxy For Technology Spending CQ3:09 Revenue (+17% Q/Q) = Highest CQ3 Sequential Growth in 30+ Years</vt:lpstr>
      <vt:lpstr>Global Technology Revenue Estimates Imply Recovery…So Far, a 2001 Redux</vt:lpstr>
      <vt:lpstr>Technology IPO Market 2x Deal Volume…4x Dollar Volume YTD vs. 2008</vt:lpstr>
      <vt:lpstr>Financial Market + Economy Update / Dashboard</vt:lpstr>
      <vt:lpstr>Domestic GDP + Consumption Trends Becoming Less Bad</vt:lpstr>
      <vt:lpstr>Global GDP Growth Forecasts Have Turned Positive…Led by China / India</vt:lpstr>
      <vt:lpstr>Slide 15</vt:lpstr>
      <vt:lpstr>Retail Sales + eCommerce Growth Troughed in CQ1:09</vt:lpstr>
      <vt:lpstr>Slide 17</vt:lpstr>
      <vt:lpstr>Slide 18</vt:lpstr>
      <vt:lpstr>Slide 19</vt:lpstr>
      <vt:lpstr>Slide 20</vt:lpstr>
      <vt:lpstr>Slide 21</vt:lpstr>
      <vt:lpstr>Slide 22</vt:lpstr>
      <vt:lpstr>Slide 23</vt:lpstr>
      <vt:lpstr>Risk Unemployment High &amp; Rising – USA at 10% in 9/09 vs. 6% Y/Y</vt:lpstr>
      <vt:lpstr>Risk Unemployment Peak = Typically Key for Sustainable Economic Turn</vt:lpstr>
      <vt:lpstr>Risk Debt Levels at Historic Levels &amp; Rising, USA Government Leading Charge</vt:lpstr>
      <vt:lpstr>Slide 27</vt:lpstr>
      <vt:lpstr>Web 2.0 Summits 6 Years of Internet Trends for John &amp; Tim</vt:lpstr>
      <vt:lpstr>Slide 29</vt:lpstr>
      <vt:lpstr>Key Theme # 1 Mobile Internet Usage Is and Will Be Bigger than Most Think</vt:lpstr>
      <vt:lpstr>Mobile Internet Next Major Computing Cycle</vt:lpstr>
      <vt:lpstr>New Computing Cycles Supported by 10x More Devices  Opportunities for Semiconductor / Hardware / Software / Services</vt:lpstr>
      <vt:lpstr>Slide 33</vt:lpstr>
      <vt:lpstr>Real-Time Wireless Remote Controls Everywhere Number / Types of Cloud-Based Mobile Connected Devices Growing Rapidly</vt:lpstr>
      <vt:lpstr>Global 3G Subscribers – Wireless Broadband 2010E Inflection Point, Penetration &gt;20%</vt:lpstr>
      <vt:lpstr>Location-Based Services Key to Mobile Internet ‘Secret Sauce’</vt:lpstr>
      <vt:lpstr>Key Theme # 2 Apple Mobile Share Should Surprise on Upside Near Term</vt:lpstr>
      <vt:lpstr>Momentum Favors Apple iPhone + iTouch Ecosystem Fastest Hardware User Growth in Consumer Tech History</vt:lpstr>
      <vt:lpstr>Mobile Internet Usage Likely a Leading Indicator of Smartphone Shipments iPhone / Android Usage Share Much Higher than Shipment Share</vt:lpstr>
      <vt:lpstr>Slide 40</vt:lpstr>
      <vt:lpstr>Slide 41</vt:lpstr>
      <vt:lpstr>Slide 42</vt:lpstr>
      <vt:lpstr>Slide 43</vt:lpstr>
      <vt:lpstr>Mobile Social Networking in Japan ~3x Greater (and Rising) than Desktop Social Networking per Mixi</vt:lpstr>
      <vt:lpstr>Apple Unshackled Mobile Developers from Carrier Walled Gardens Leveraged 100MM+ iTunes Users Trained to Purchase Digital Goods Apple’s Way</vt:lpstr>
      <vt:lpstr>Slide 46</vt:lpstr>
      <vt:lpstr>Facebook + Apple iPhone / iTouch Driving Independent / Overlapping Innovation in Social Networking + Mobile Platforms</vt:lpstr>
      <vt:lpstr>Key Theme # 4 Mobile in Japan + Desktop Internet Provide Roadmaps for Mobile Growth + Monetization</vt:lpstr>
      <vt:lpstr>Japan’s Mobile Internet Revenue Mix Shows Growth Potential for eCommerce, Paid Services + Advertising </vt:lpstr>
      <vt:lpstr>Mobile Commerce Ramping Rapidly in Japan 18% of Rakuten’s CQ1 eCommerce Revenue Derived from Mobile</vt:lpstr>
      <vt:lpstr>While Vendors / Advertisers Tend to ‘Pay’ on Desktop Internet (via Advertising + eCommerce)…</vt:lpstr>
      <vt:lpstr>…Users Tend to ‘Pay’ on Mobile Internet (via Premium Services)</vt:lpstr>
      <vt:lpstr>Slide 53</vt:lpstr>
      <vt:lpstr>3G Penetration Inflection Points Vary by Region W. Europe + N. America = 2007–2008, ROW = 2010-2012E</vt:lpstr>
      <vt:lpstr>Slide 55</vt:lpstr>
      <vt:lpstr>Heavy Mobile Data Users Likely to Triple to 1B+ by 2013E</vt:lpstr>
      <vt:lpstr>AT&amp;T 50x Mobile Data Traffic Increase in Past 3 Years</vt:lpstr>
      <vt:lpstr>Wi-Fi = Material Portion of USA iPhone Traffic, per AdMob Wi-Fi Providing Some Relief to Challenged 3G Networks</vt:lpstr>
      <vt:lpstr>Slide 59</vt:lpstr>
      <vt:lpstr>Key Theme # 8 Mobile-Related Share Shifts Will Create / Destroy Material Shareholder Wealth</vt:lpstr>
      <vt:lpstr>Mobile Internet Likely to Follow Timing &amp; Development Patterns of Desktop Internet Market</vt:lpstr>
      <vt:lpstr>Slide 62</vt:lpstr>
      <vt:lpstr>Slide 63</vt:lpstr>
      <vt:lpstr>Slide 64</vt:lpstr>
      <vt:lpstr>Disclosure Section – www.morganstanley.com/techresearch </vt:lpstr>
      <vt:lpstr>Disclosure Section – www.morganstanley.com/techresearch</vt:lpstr>
      <vt:lpstr>Disclosure Section – www.morganstanley.com/techresearch</vt:lpstr>
      <vt:lpstr>Disclosure Section – www.morganstanley.com/techresearch</vt:lpstr>
    </vt:vector>
  </TitlesOfParts>
  <Company>Morgan Stanley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 Trends</dc:title>
  <dc:creator>Wu Liang</dc:creator>
  <cp:lastModifiedBy>wulian</cp:lastModifiedBy>
  <cp:revision>1086</cp:revision>
  <dcterms:created xsi:type="dcterms:W3CDTF">2009-02-06T01:33:24Z</dcterms:created>
  <dcterms:modified xsi:type="dcterms:W3CDTF">2009-10-20T17:18:24Z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ghlightLinks~0">
    <vt:lpwstr>False</vt:lpwstr>
  </property>
</Properties>
</file>